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89" r:id="rId2"/>
  </p:sldMasterIdLst>
  <p:notesMasterIdLst>
    <p:notesMasterId r:id="rId60"/>
  </p:notesMasterIdLst>
  <p:handoutMasterIdLst>
    <p:handoutMasterId r:id="rId61"/>
  </p:handoutMasterIdLst>
  <p:sldIdLst>
    <p:sldId id="529" r:id="rId3"/>
    <p:sldId id="587" r:id="rId4"/>
    <p:sldId id="588" r:id="rId5"/>
    <p:sldId id="589" r:id="rId6"/>
    <p:sldId id="606" r:id="rId7"/>
    <p:sldId id="595" r:id="rId8"/>
    <p:sldId id="590" r:id="rId9"/>
    <p:sldId id="591" r:id="rId10"/>
    <p:sldId id="592" r:id="rId11"/>
    <p:sldId id="593" r:id="rId12"/>
    <p:sldId id="607" r:id="rId13"/>
    <p:sldId id="594" r:id="rId14"/>
    <p:sldId id="603" r:id="rId15"/>
    <p:sldId id="605" r:id="rId16"/>
    <p:sldId id="596" r:id="rId17"/>
    <p:sldId id="597" r:id="rId18"/>
    <p:sldId id="598" r:id="rId19"/>
    <p:sldId id="599" r:id="rId20"/>
    <p:sldId id="600" r:id="rId21"/>
    <p:sldId id="601" r:id="rId22"/>
    <p:sldId id="602" r:id="rId23"/>
    <p:sldId id="537" r:id="rId24"/>
    <p:sldId id="542" r:id="rId25"/>
    <p:sldId id="543" r:id="rId26"/>
    <p:sldId id="544" r:id="rId27"/>
    <p:sldId id="545" r:id="rId28"/>
    <p:sldId id="546" r:id="rId29"/>
    <p:sldId id="547" r:id="rId30"/>
    <p:sldId id="552" r:id="rId31"/>
    <p:sldId id="548" r:id="rId32"/>
    <p:sldId id="550" r:id="rId33"/>
    <p:sldId id="549" r:id="rId34"/>
    <p:sldId id="553" r:id="rId35"/>
    <p:sldId id="554" r:id="rId36"/>
    <p:sldId id="555" r:id="rId37"/>
    <p:sldId id="556" r:id="rId38"/>
    <p:sldId id="558" r:id="rId39"/>
    <p:sldId id="559" r:id="rId40"/>
    <p:sldId id="560" r:id="rId41"/>
    <p:sldId id="561" r:id="rId42"/>
    <p:sldId id="562" r:id="rId43"/>
    <p:sldId id="563" r:id="rId44"/>
    <p:sldId id="564" r:id="rId45"/>
    <p:sldId id="565" r:id="rId46"/>
    <p:sldId id="566" r:id="rId47"/>
    <p:sldId id="567" r:id="rId48"/>
    <p:sldId id="568" r:id="rId49"/>
    <p:sldId id="576" r:id="rId50"/>
    <p:sldId id="577" r:id="rId51"/>
    <p:sldId id="575" r:id="rId52"/>
    <p:sldId id="578" r:id="rId53"/>
    <p:sldId id="573" r:id="rId54"/>
    <p:sldId id="569" r:id="rId55"/>
    <p:sldId id="570" r:id="rId56"/>
    <p:sldId id="571" r:id="rId57"/>
    <p:sldId id="572" r:id="rId58"/>
    <p:sldId id="579" r:id="rId59"/>
  </p:sldIdLst>
  <p:sldSz cx="9144000" cy="6858000" type="screen4x3"/>
  <p:notesSz cx="6797675" cy="9928225"/>
  <p:defaultTextStyle>
    <a:defPPr>
      <a:defRPr lang="en-CA"/>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CEDF"/>
    <a:srgbClr val="000066"/>
    <a:srgbClr val="FF3300"/>
    <a:srgbClr val="FF6600"/>
    <a:srgbClr val="FFFFFF"/>
    <a:srgbClr val="FF9933"/>
    <a:srgbClr val="F8BE1A"/>
    <a:srgbClr val="F6DC1C"/>
    <a:srgbClr val="A72CDE"/>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16" autoAdjust="0"/>
    <p:restoredTop sz="97707" autoAdjust="0"/>
  </p:normalViewPr>
  <p:slideViewPr>
    <p:cSldViewPr snapToObjects="1">
      <p:cViewPr varScale="1">
        <p:scale>
          <a:sx n="69" d="100"/>
          <a:sy n="69" d="100"/>
        </p:scale>
        <p:origin x="56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50"/>
    </p:cViewPr>
  </p:sorterViewPr>
  <p:notesViewPr>
    <p:cSldViewPr snapToObjects="1">
      <p:cViewPr>
        <p:scale>
          <a:sx n="100" d="100"/>
          <a:sy n="100" d="100"/>
        </p:scale>
        <p:origin x="-108" y="276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1" y="1"/>
            <a:ext cx="2945659" cy="496411"/>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defRPr sz="1200"/>
            </a:lvl1pPr>
          </a:lstStyle>
          <a:p>
            <a:pPr>
              <a:defRPr/>
            </a:pPr>
            <a:endParaRPr lang="en-CA" altLang="zh-TW"/>
          </a:p>
        </p:txBody>
      </p:sp>
      <p:sp>
        <p:nvSpPr>
          <p:cNvPr id="60419" name="Rectangle 3"/>
          <p:cNvSpPr>
            <a:spLocks noGrp="1" noChangeArrowheads="1"/>
          </p:cNvSpPr>
          <p:nvPr>
            <p:ph type="dt" sz="quarter" idx="1"/>
          </p:nvPr>
        </p:nvSpPr>
        <p:spPr bwMode="auto">
          <a:xfrm>
            <a:off x="3852017" y="1"/>
            <a:ext cx="2945659" cy="496411"/>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lgn="r">
              <a:defRPr sz="1200"/>
            </a:lvl1pPr>
          </a:lstStyle>
          <a:p>
            <a:pPr>
              <a:defRPr/>
            </a:pPr>
            <a:endParaRPr lang="en-CA" altLang="zh-TW"/>
          </a:p>
        </p:txBody>
      </p:sp>
      <p:sp>
        <p:nvSpPr>
          <p:cNvPr id="60420" name="Rectangle 4"/>
          <p:cNvSpPr>
            <a:spLocks noGrp="1" noChangeArrowheads="1"/>
          </p:cNvSpPr>
          <p:nvPr>
            <p:ph type="ftr" sz="quarter" idx="2"/>
          </p:nvPr>
        </p:nvSpPr>
        <p:spPr bwMode="auto">
          <a:xfrm>
            <a:off x="1" y="9431814"/>
            <a:ext cx="2945659" cy="496411"/>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defRPr sz="1200"/>
            </a:lvl1pPr>
          </a:lstStyle>
          <a:p>
            <a:pPr>
              <a:defRPr/>
            </a:pPr>
            <a:endParaRPr lang="en-CA" altLang="zh-TW"/>
          </a:p>
        </p:txBody>
      </p:sp>
      <p:sp>
        <p:nvSpPr>
          <p:cNvPr id="60421" name="Rectangle 5"/>
          <p:cNvSpPr>
            <a:spLocks noGrp="1" noChangeArrowheads="1"/>
          </p:cNvSpPr>
          <p:nvPr>
            <p:ph type="sldNum" sz="quarter" idx="3"/>
          </p:nvPr>
        </p:nvSpPr>
        <p:spPr bwMode="auto">
          <a:xfrm>
            <a:off x="3852017" y="9431814"/>
            <a:ext cx="2945659" cy="496411"/>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lgn="r">
              <a:defRPr sz="1200"/>
            </a:lvl1pPr>
          </a:lstStyle>
          <a:p>
            <a:pPr>
              <a:defRPr/>
            </a:pPr>
            <a:fld id="{11428E21-DE44-4019-8C42-748AA519FFF2}" type="slidenum">
              <a:rPr lang="zh-TW" altLang="en-CA"/>
              <a:pPr>
                <a:defRPr/>
              </a:pPr>
              <a:t>‹#›</a:t>
            </a:fld>
            <a:endParaRPr lang="en-CA" altLang="zh-TW"/>
          </a:p>
        </p:txBody>
      </p:sp>
    </p:spTree>
    <p:extLst>
      <p:ext uri="{BB962C8B-B14F-4D97-AF65-F5344CB8AC3E}">
        <p14:creationId xmlns:p14="http://schemas.microsoft.com/office/powerpoint/2010/main" val="728203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1" y="1"/>
            <a:ext cx="2945659" cy="496411"/>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defRPr sz="1200"/>
            </a:lvl1pPr>
          </a:lstStyle>
          <a:p>
            <a:pPr>
              <a:defRPr/>
            </a:pPr>
            <a:endParaRPr lang="en-CA" altLang="zh-TW"/>
          </a:p>
        </p:txBody>
      </p:sp>
      <p:sp>
        <p:nvSpPr>
          <p:cNvPr id="61443" name="Rectangle 3"/>
          <p:cNvSpPr>
            <a:spLocks noGrp="1" noChangeArrowheads="1"/>
          </p:cNvSpPr>
          <p:nvPr>
            <p:ph type="dt" idx="1"/>
          </p:nvPr>
        </p:nvSpPr>
        <p:spPr bwMode="auto">
          <a:xfrm>
            <a:off x="3852017" y="1"/>
            <a:ext cx="2945659" cy="496411"/>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lvl1pPr algn="r">
              <a:defRPr sz="1200"/>
            </a:lvl1pPr>
          </a:lstStyle>
          <a:p>
            <a:pPr>
              <a:defRPr/>
            </a:pPr>
            <a:endParaRPr lang="en-CA" altLang="zh-TW"/>
          </a:p>
        </p:txBody>
      </p:sp>
      <p:sp>
        <p:nvSpPr>
          <p:cNvPr id="3789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61445" name="Rectangle 5"/>
          <p:cNvSpPr>
            <a:spLocks noGrp="1" noChangeArrowheads="1"/>
          </p:cNvSpPr>
          <p:nvPr>
            <p:ph type="body" sz="quarter" idx="3"/>
          </p:nvPr>
        </p:nvSpPr>
        <p:spPr bwMode="auto">
          <a:xfrm>
            <a:off x="906357" y="4715908"/>
            <a:ext cx="4984962" cy="4467701"/>
          </a:xfrm>
          <a:prstGeom prst="rect">
            <a:avLst/>
          </a:prstGeom>
          <a:noFill/>
          <a:ln w="9525">
            <a:noFill/>
            <a:miter lim="800000"/>
            <a:headEnd/>
            <a:tailEnd/>
          </a:ln>
          <a:effectLst/>
        </p:spPr>
        <p:txBody>
          <a:bodyPr vert="horz" wrap="square" lIns="91433" tIns="45717" rIns="91433" bIns="45717" numCol="1" anchor="t" anchorCtr="0" compatLnSpc="1">
            <a:prstTxWarp prst="textNoShape">
              <a:avLst/>
            </a:prstTxWarp>
          </a:bodyPr>
          <a:lstStyle/>
          <a:p>
            <a:pPr lvl="0"/>
            <a:r>
              <a:rPr lang="en-CA" altLang="zh-TW" noProof="0" smtClean="0"/>
              <a:t>Click to edit Master text styles</a:t>
            </a:r>
          </a:p>
          <a:p>
            <a:pPr lvl="1"/>
            <a:r>
              <a:rPr lang="en-CA" altLang="zh-TW" noProof="0" smtClean="0"/>
              <a:t>Second level</a:t>
            </a:r>
          </a:p>
          <a:p>
            <a:pPr lvl="2"/>
            <a:r>
              <a:rPr lang="en-CA" altLang="zh-TW" noProof="0" smtClean="0"/>
              <a:t>Third level</a:t>
            </a:r>
          </a:p>
          <a:p>
            <a:pPr lvl="3"/>
            <a:r>
              <a:rPr lang="en-CA" altLang="zh-TW" noProof="0" smtClean="0"/>
              <a:t>Fourth level</a:t>
            </a:r>
          </a:p>
          <a:p>
            <a:pPr lvl="4"/>
            <a:r>
              <a:rPr lang="en-CA" altLang="zh-TW" noProof="0" smtClean="0"/>
              <a:t>Fifth level</a:t>
            </a:r>
          </a:p>
        </p:txBody>
      </p:sp>
      <p:sp>
        <p:nvSpPr>
          <p:cNvPr id="61446" name="Rectangle 6"/>
          <p:cNvSpPr>
            <a:spLocks noGrp="1" noChangeArrowheads="1"/>
          </p:cNvSpPr>
          <p:nvPr>
            <p:ph type="ftr" sz="quarter" idx="4"/>
          </p:nvPr>
        </p:nvSpPr>
        <p:spPr bwMode="auto">
          <a:xfrm>
            <a:off x="1" y="9431814"/>
            <a:ext cx="2945659" cy="496411"/>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defRPr sz="1200"/>
            </a:lvl1pPr>
          </a:lstStyle>
          <a:p>
            <a:pPr>
              <a:defRPr/>
            </a:pPr>
            <a:endParaRPr lang="en-CA" altLang="zh-TW"/>
          </a:p>
        </p:txBody>
      </p:sp>
      <p:sp>
        <p:nvSpPr>
          <p:cNvPr id="61447" name="Rectangle 7"/>
          <p:cNvSpPr>
            <a:spLocks noGrp="1" noChangeArrowheads="1"/>
          </p:cNvSpPr>
          <p:nvPr>
            <p:ph type="sldNum" sz="quarter" idx="5"/>
          </p:nvPr>
        </p:nvSpPr>
        <p:spPr bwMode="auto">
          <a:xfrm>
            <a:off x="3852017" y="9431814"/>
            <a:ext cx="2945659" cy="496411"/>
          </a:xfrm>
          <a:prstGeom prst="rect">
            <a:avLst/>
          </a:prstGeom>
          <a:noFill/>
          <a:ln w="9525">
            <a:noFill/>
            <a:miter lim="800000"/>
            <a:headEnd/>
            <a:tailEnd/>
          </a:ln>
          <a:effectLst/>
        </p:spPr>
        <p:txBody>
          <a:bodyPr vert="horz" wrap="square" lIns="91433" tIns="45717" rIns="91433" bIns="45717" numCol="1" anchor="b" anchorCtr="0" compatLnSpc="1">
            <a:prstTxWarp prst="textNoShape">
              <a:avLst/>
            </a:prstTxWarp>
          </a:bodyPr>
          <a:lstStyle>
            <a:lvl1pPr algn="r">
              <a:defRPr sz="1200"/>
            </a:lvl1pPr>
          </a:lstStyle>
          <a:p>
            <a:pPr>
              <a:defRPr/>
            </a:pPr>
            <a:fld id="{84C01ADB-11D5-49EE-9E54-EB41B28614DF}" type="slidenum">
              <a:rPr lang="zh-TW" altLang="en-CA"/>
              <a:pPr>
                <a:defRPr/>
              </a:pPr>
              <a:t>‹#›</a:t>
            </a:fld>
            <a:endParaRPr lang="en-CA" altLang="zh-TW"/>
          </a:p>
        </p:txBody>
      </p:sp>
    </p:spTree>
    <p:extLst>
      <p:ext uri="{BB962C8B-B14F-4D97-AF65-F5344CB8AC3E}">
        <p14:creationId xmlns:p14="http://schemas.microsoft.com/office/powerpoint/2010/main" val="18991963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6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00C5253-01BB-4083-9F59-9BD2B380A10F}" type="slidenum">
              <a:rPr lang="en-US" altLang="zh-TW" smtClean="0"/>
              <a:pPr/>
              <a:t>23</a:t>
            </a:fld>
            <a:endParaRPr lang="en-US" altLang="zh-TW"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zh-TW" altLang="zh-TW" smtClean="0"/>
          </a:p>
        </p:txBody>
      </p:sp>
    </p:spTree>
    <p:extLst>
      <p:ext uri="{BB962C8B-B14F-4D97-AF65-F5344CB8AC3E}">
        <p14:creationId xmlns:p14="http://schemas.microsoft.com/office/powerpoint/2010/main" val="63504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pPr eaLnBrk="1" hangingPunct="1"/>
            <a:endParaRPr lang="zh-TW" altLang="zh-TW" smtClean="0"/>
          </a:p>
        </p:txBody>
      </p:sp>
      <p:sp>
        <p:nvSpPr>
          <p:cNvPr id="39940" name="Slide Number Placeholder 3"/>
          <p:cNvSpPr>
            <a:spLocks noGrp="1"/>
          </p:cNvSpPr>
          <p:nvPr>
            <p:ph type="sldNum" sz="quarter" idx="5"/>
          </p:nvPr>
        </p:nvSpPr>
        <p:spPr>
          <a:noFill/>
        </p:spPr>
        <p:txBody>
          <a:bodyPr/>
          <a:lstStyle/>
          <a:p>
            <a:fld id="{14BA352A-4D04-48E1-9AB4-BCB163083472}" type="slidenum">
              <a:rPr lang="en-US" altLang="zh-TW" smtClean="0"/>
              <a:pPr/>
              <a:t>32</a:t>
            </a:fld>
            <a:endParaRPr lang="en-US" altLang="zh-TW" smtClean="0"/>
          </a:p>
        </p:txBody>
      </p:sp>
    </p:spTree>
    <p:extLst>
      <p:ext uri="{BB962C8B-B14F-4D97-AF65-F5344CB8AC3E}">
        <p14:creationId xmlns:p14="http://schemas.microsoft.com/office/powerpoint/2010/main" val="93310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45CABCAA-BD3B-437B-BF96-36A8D2EBBF5C}" type="slidenum">
              <a:rPr lang="zh-TW" altLang="en-CA" smtClean="0"/>
              <a:pPr/>
              <a:t>57</a:t>
            </a:fld>
            <a:endParaRPr lang="en-CA" altLang="zh-TW" smtClean="0"/>
          </a:p>
        </p:txBody>
      </p:sp>
      <p:sp>
        <p:nvSpPr>
          <p:cNvPr id="173059" name="Slide Image Placeholder 1"/>
          <p:cNvSpPr>
            <a:spLocks noGrp="1" noRot="1" noChangeAspect="1" noTextEdit="1"/>
          </p:cNvSpPr>
          <p:nvPr>
            <p:ph type="sldImg"/>
          </p:nvPr>
        </p:nvSpPr>
        <p:spPr>
          <a:ln/>
        </p:spPr>
      </p:sp>
      <p:sp>
        <p:nvSpPr>
          <p:cNvPr id="173060" name="Notes Placeholder 2"/>
          <p:cNvSpPr>
            <a:spLocks noGrp="1"/>
          </p:cNvSpPr>
          <p:nvPr>
            <p:ph type="body" idx="1"/>
          </p:nvPr>
        </p:nvSpPr>
        <p:spPr>
          <a:xfrm>
            <a:off x="679929" y="4716027"/>
            <a:ext cx="5437821" cy="4467146"/>
          </a:xfrm>
          <a:noFill/>
          <a:ln/>
        </p:spPr>
        <p:txBody>
          <a:bodyPr/>
          <a:lstStyle/>
          <a:p>
            <a:pPr eaLnBrk="1" hangingPunct="1"/>
            <a:endParaRPr lang="zh-TW" altLang="en-US" sz="1800" dirty="0"/>
          </a:p>
        </p:txBody>
      </p:sp>
      <p:sp>
        <p:nvSpPr>
          <p:cNvPr id="173061" name="Slide Number Placeholder 3"/>
          <p:cNvSpPr txBox="1">
            <a:spLocks noGrp="1"/>
          </p:cNvSpPr>
          <p:nvPr/>
        </p:nvSpPr>
        <p:spPr bwMode="auto">
          <a:xfrm>
            <a:off x="3849730" y="9430469"/>
            <a:ext cx="2946350" cy="496173"/>
          </a:xfrm>
          <a:prstGeom prst="rect">
            <a:avLst/>
          </a:prstGeom>
          <a:noFill/>
          <a:ln w="9525">
            <a:noFill/>
            <a:miter lim="800000"/>
            <a:headEnd/>
            <a:tailEnd/>
          </a:ln>
        </p:spPr>
        <p:txBody>
          <a:bodyPr lIns="87268" tIns="43634" rIns="87268" bIns="43634" anchor="b"/>
          <a:lstStyle/>
          <a:p>
            <a:pPr algn="r" eaLnBrk="0" hangingPunct="0"/>
            <a:fld id="{D3B5BC7F-1E1D-43CD-BD72-78863E420DFE}" type="slidenum">
              <a:rPr lang="zh-TW" altLang="en-US" sz="1100">
                <a:latin typeface="Arial" charset="0"/>
              </a:rPr>
              <a:pPr algn="r" eaLnBrk="0" hangingPunct="0"/>
              <a:t>57</a:t>
            </a:fld>
            <a:endParaRPr lang="en-US" altLang="zh-TW" sz="1100" dirty="0">
              <a:latin typeface="Arial" charset="0"/>
            </a:endParaRPr>
          </a:p>
        </p:txBody>
      </p:sp>
    </p:spTree>
    <p:extLst>
      <p:ext uri="{BB962C8B-B14F-4D97-AF65-F5344CB8AC3E}">
        <p14:creationId xmlns:p14="http://schemas.microsoft.com/office/powerpoint/2010/main" val="1099561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標題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17" name="副標題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4" name="日期版面配置區 29"/>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5" name="頁尾版面配置區 18"/>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6" name="投影片編號版面配置區 26"/>
          <p:cNvSpPr>
            <a:spLocks noGrp="1"/>
          </p:cNvSpPr>
          <p:nvPr>
            <p:ph type="sldNum" sz="quarter" idx="12"/>
          </p:nvPr>
        </p:nvSpPr>
        <p:spPr/>
        <p:txBody>
          <a:bodyPr/>
          <a:lstStyle>
            <a:lvl1pPr>
              <a:defRPr>
                <a:solidFill>
                  <a:schemeClr val="tx2">
                    <a:shade val="90000"/>
                  </a:schemeClr>
                </a:solidFill>
              </a:defRPr>
            </a:lvl1pPr>
          </a:lstStyle>
          <a:p>
            <a:pPr>
              <a:defRPr/>
            </a:pPr>
            <a:fld id="{751DBD64-4AF3-486F-A9F5-6182B63843EB}" type="slidenum">
              <a:rPr lang="zh-TW" altLang="en-US"/>
              <a:pPr>
                <a:defRPr/>
              </a:pPr>
              <a:t>‹#›</a:t>
            </a:fld>
            <a:endParaRPr lang="en-US" altLang="zh-TW"/>
          </a:p>
        </p:txBody>
      </p:sp>
    </p:spTree>
  </p:cSld>
  <p:clrMapOvr>
    <a:overrideClrMapping bg1="dk1" tx1="lt1" bg2="dk2" tx2="lt2" accent1="accent1" accent2="accent2" accent3="accent3" accent4="accent4" accent5="accent5" accent6="accent6" hlink="hlink" folHlink="folHlink"/>
  </p:clrMapOvr>
  <p:transition spd="med">
    <p:pull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a:defRPr/>
            </a:lvl1pPr>
          </a:lstStyle>
          <a:p>
            <a:r>
              <a:rPr lang="zh-TW" altLang="en-US" dirty="0" smtClean="0"/>
              <a:t>按一下以編輯母片標題樣式</a:t>
            </a:r>
            <a:endParaRPr lang="en-US" dirty="0"/>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5" name="頁尾版面配置區 4"/>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solidFill>
                  <a:schemeClr val="tx2">
                    <a:shade val="90000"/>
                  </a:schemeClr>
                </a:solidFill>
              </a:defRPr>
            </a:lvl1pPr>
          </a:lstStyle>
          <a:p>
            <a:pPr>
              <a:defRPr/>
            </a:pPr>
            <a:fld id="{5F854ADC-6F00-4D65-8990-E02C8620A703}" type="slidenum">
              <a:rPr lang="zh-TW" altLang="en-US"/>
              <a:pPr>
                <a:defRPr/>
              </a:pPr>
              <a:t>‹#›</a:t>
            </a:fld>
            <a:endParaRPr lang="en-US" altLang="zh-TW"/>
          </a:p>
        </p:txBody>
      </p:sp>
    </p:spTree>
  </p:cSld>
  <p:clrMapOvr>
    <a:masterClrMapping/>
  </p:clrMapOvr>
  <p:transition spd="med">
    <p:pull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914401"/>
            <a:ext cx="2057400" cy="5211763"/>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914401"/>
            <a:ext cx="6019800" cy="5211763"/>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5" name="頁尾版面配置區 4"/>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solidFill>
                  <a:schemeClr val="tx2">
                    <a:shade val="90000"/>
                  </a:schemeClr>
                </a:solidFill>
              </a:defRPr>
            </a:lvl1pPr>
          </a:lstStyle>
          <a:p>
            <a:pPr>
              <a:defRPr/>
            </a:pPr>
            <a:fld id="{E204D20F-2522-4367-B32E-6577DB2DED69}" type="slidenum">
              <a:rPr lang="zh-TW" altLang="en-US"/>
              <a:pPr>
                <a:defRPr/>
              </a:pPr>
              <a:t>‹#›</a:t>
            </a:fld>
            <a:endParaRPr lang="en-US" altLang="zh-TW"/>
          </a:p>
        </p:txBody>
      </p:sp>
    </p:spTree>
  </p:cSld>
  <p:clrMapOvr>
    <a:masterClrMapping/>
  </p:clrMapOvr>
  <p:transition spd="med">
    <p:pull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533400" y="457200"/>
            <a:ext cx="7924800" cy="9144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905000"/>
            <a:ext cx="3770313" cy="41814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760913" y="1905000"/>
            <a:ext cx="3770312" cy="20145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760913" y="4071938"/>
            <a:ext cx="3770312" cy="20145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10"/>
          </p:nvPr>
        </p:nvSpPr>
        <p:spPr>
          <a:xfrm>
            <a:off x="5791200" y="6248400"/>
            <a:ext cx="2897188" cy="474663"/>
          </a:xfrm>
          <a:prstGeom prst="rect">
            <a:avLst/>
          </a:prstGeom>
        </p:spPr>
        <p:txBody>
          <a:bodyPr/>
          <a:lstStyle>
            <a:lvl1pPr>
              <a:defRPr/>
            </a:lvl1pPr>
          </a:lstStyle>
          <a:p>
            <a:pPr>
              <a:defRPr/>
            </a:pPr>
            <a:endParaRPr lang="en-US" altLang="zh-TW"/>
          </a:p>
        </p:txBody>
      </p:sp>
      <p:sp>
        <p:nvSpPr>
          <p:cNvPr id="7" name="投影片編號版面配置區 6"/>
          <p:cNvSpPr>
            <a:spLocks noGrp="1"/>
          </p:cNvSpPr>
          <p:nvPr>
            <p:ph type="sldNum" sz="quarter" idx="11"/>
          </p:nvPr>
        </p:nvSpPr>
        <p:spPr>
          <a:xfrm>
            <a:off x="-76200" y="6527800"/>
            <a:ext cx="620713" cy="330200"/>
          </a:xfrm>
        </p:spPr>
        <p:txBody>
          <a:bodyPr/>
          <a:lstStyle>
            <a:lvl1pPr>
              <a:defRPr/>
            </a:lvl1pPr>
          </a:lstStyle>
          <a:p>
            <a:pPr>
              <a:defRPr/>
            </a:pPr>
            <a:r>
              <a:rPr lang="en-US" altLang="zh-TW"/>
              <a:t>7-</a:t>
            </a:r>
            <a:fld id="{6778A091-4731-46CD-B0A1-E0CBFFA1ED28}" type="slidenum">
              <a:rPr lang="en-US" altLang="zh-TW"/>
              <a:pPr>
                <a:defRPr/>
              </a:pPr>
              <a:t>‹#›</a:t>
            </a:fld>
            <a:endParaRPr lang="en-US" altLang="zh-TW"/>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457200" y="274638"/>
            <a:ext cx="822960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quarter" idx="1"/>
          </p:nvPr>
        </p:nvSpPr>
        <p:spPr>
          <a:xfrm>
            <a:off x="457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57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內容版面配置區 5"/>
          <p:cNvSpPr>
            <a:spLocks noGrp="1"/>
          </p:cNvSpPr>
          <p:nvPr>
            <p:ph sz="quarter" idx="4"/>
          </p:nvPr>
        </p:nvSpPr>
        <p:spPr>
          <a:xfrm>
            <a:off x="4648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ltLang="zh-TW"/>
          </a:p>
        </p:txBody>
      </p:sp>
      <p:sp>
        <p:nvSpPr>
          <p:cNvPr id="8" name="頁尾版面配置區 7"/>
          <p:cNvSpPr>
            <a:spLocks noGrp="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9" name="投影片編號版面配置區 8"/>
          <p:cNvSpPr>
            <a:spLocks noGrp="1"/>
          </p:cNvSpPr>
          <p:nvPr>
            <p:ph type="sldNum" sz="quarter" idx="12"/>
          </p:nvPr>
        </p:nvSpPr>
        <p:spPr>
          <a:xfrm>
            <a:off x="6553200" y="6245225"/>
            <a:ext cx="2133600" cy="476250"/>
          </a:xfrm>
        </p:spPr>
        <p:txBody>
          <a:bodyPr/>
          <a:lstStyle>
            <a:lvl1pPr>
              <a:defRPr/>
            </a:lvl1pPr>
          </a:lstStyle>
          <a:p>
            <a:pPr>
              <a:defRPr/>
            </a:pPr>
            <a:fld id="{C147044D-15F7-41C3-BDBC-BA2732DA713D}" type="slidenum">
              <a:rPr lang="en-US" altLang="zh-TW"/>
              <a:pPr>
                <a:defRPr/>
              </a:pPr>
              <a:t>‹#›</a:t>
            </a:fld>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600200"/>
            <a:ext cx="8229600" cy="4533900"/>
          </a:xfrm>
        </p:spPr>
        <p:txBody>
          <a:bodyPr>
            <a:normAutofit/>
          </a:bodyPr>
          <a:lstStyle/>
          <a:p>
            <a:pPr lvl="0"/>
            <a:endParaRPr lang="zh-TW" altLang="en-US" noProof="0"/>
          </a:p>
        </p:txBody>
      </p:sp>
      <p:sp>
        <p:nvSpPr>
          <p:cNvPr id="4" name="日期版面配置區 3"/>
          <p:cNvSpPr>
            <a:spLocks noGrp="1"/>
          </p:cNvSpPr>
          <p:nvPr>
            <p:ph type="dt" sz="half" idx="10"/>
          </p:nvPr>
        </p:nvSpPr>
        <p:spPr>
          <a:xfrm>
            <a:off x="457200" y="6243638"/>
            <a:ext cx="2133600" cy="457200"/>
          </a:xfrm>
          <a:prstGeom prst="rect">
            <a:avLst/>
          </a:prstGeom>
        </p:spPr>
        <p:txBody>
          <a:bodyPr/>
          <a:lstStyle>
            <a:lvl1pPr>
              <a:defRPr>
                <a:solidFill>
                  <a:schemeClr val="tx2">
                    <a:shade val="90000"/>
                  </a:schemeClr>
                </a:solidFill>
              </a:defRPr>
            </a:lvl1pPr>
          </a:lstStyle>
          <a:p>
            <a:pPr>
              <a:defRPr/>
            </a:pPr>
            <a:endParaRPr lang="en-US" altLang="zh-TW"/>
          </a:p>
        </p:txBody>
      </p:sp>
      <p:sp>
        <p:nvSpPr>
          <p:cNvPr id="5" name="投影片編號版面配置區 4"/>
          <p:cNvSpPr>
            <a:spLocks noGrp="1"/>
          </p:cNvSpPr>
          <p:nvPr>
            <p:ph type="sldNum" sz="quarter" idx="11"/>
          </p:nvPr>
        </p:nvSpPr>
        <p:spPr>
          <a:xfrm>
            <a:off x="3779838" y="6243638"/>
            <a:ext cx="2133600" cy="457200"/>
          </a:xfrm>
        </p:spPr>
        <p:txBody>
          <a:bodyPr/>
          <a:lstStyle>
            <a:lvl1pPr>
              <a:defRPr>
                <a:solidFill>
                  <a:schemeClr val="tx2">
                    <a:shade val="90000"/>
                  </a:schemeClr>
                </a:solidFill>
              </a:defRPr>
            </a:lvl1pPr>
          </a:lstStyle>
          <a:p>
            <a:pPr>
              <a:defRPr/>
            </a:pPr>
            <a:fld id="{39573DF9-AC19-46AD-8E37-F543EE56EBF4}" type="slidenum">
              <a:rPr lang="zh-TW" altLang="en-US"/>
              <a:pPr>
                <a:defRPr/>
              </a:pPr>
              <a:t>‹#›</a:t>
            </a:fld>
            <a:endParaRPr lang="en-US" altLang="zh-TW"/>
          </a:p>
        </p:txBody>
      </p:sp>
      <p:sp>
        <p:nvSpPr>
          <p:cNvPr id="6" name="頁尾版面配置區 5"/>
          <p:cNvSpPr>
            <a:spLocks noGrp="1"/>
          </p:cNvSpPr>
          <p:nvPr>
            <p:ph type="ftr" sz="quarter" idx="12"/>
          </p:nvPr>
        </p:nvSpPr>
        <p:spPr>
          <a:xfrm>
            <a:off x="5940425" y="6243638"/>
            <a:ext cx="2895600" cy="457200"/>
          </a:xfrm>
          <a:prstGeom prst="rect">
            <a:avLst/>
          </a:prstGeom>
        </p:spPr>
        <p:txBody>
          <a:bodyPr/>
          <a:lstStyle>
            <a:lvl1pPr>
              <a:defRPr/>
            </a:lvl1pPr>
          </a:lstStyle>
          <a:p>
            <a:pPr>
              <a:defRPr/>
            </a:pPr>
            <a:endParaRPr lang="en-US" altLang="zh-TW"/>
          </a:p>
        </p:txBody>
      </p:sp>
    </p:spTree>
  </p:cSld>
  <p:clrMapOvr>
    <a:masterClrMapping/>
  </p:clrMapOvr>
  <p:transition spd="med">
    <p:pull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ctr">
              <a:defRPr b="1">
                <a:effectLst>
                  <a:outerShdw blurRad="38100" dist="38100" dir="2700000" algn="tl">
                    <a:srgbClr val="000000">
                      <a:alpha val="43137"/>
                    </a:srgbClr>
                  </a:outerShdw>
                </a:effectLst>
                <a:latin typeface="Verdana" pitchFamily="34" charset="0"/>
                <a:ea typeface="+mn-ea"/>
              </a:defRPr>
            </a:lvl1pPr>
          </a:lstStyle>
          <a:p>
            <a:r>
              <a:rPr lang="zh-TW" altLang="en-US" dirty="0" smtClean="0"/>
              <a:t>按一下以編輯母片標題樣式</a:t>
            </a:r>
            <a:endParaRPr 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5" name="頁尾版面配置區 4"/>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solidFill>
                  <a:schemeClr val="tx2">
                    <a:shade val="90000"/>
                  </a:schemeClr>
                </a:solidFill>
              </a:defRPr>
            </a:lvl1pPr>
          </a:lstStyle>
          <a:p>
            <a:pPr>
              <a:defRPr/>
            </a:pPr>
            <a:fld id="{AD0C9FCE-FA97-47C9-AE7C-69C1CF5A3D5F}" type="slidenum">
              <a:rPr lang="zh-TW" altLang="en-US"/>
              <a:pPr>
                <a:defRPr/>
              </a:pPr>
              <a:t>‹#›</a:t>
            </a:fld>
            <a:endParaRPr lang="en-US" altLang="zh-TW"/>
          </a:p>
        </p:txBody>
      </p:sp>
    </p:spTree>
  </p:cSld>
  <p:clrMapOvr>
    <a:masterClrMapping/>
  </p:clrMapOvr>
  <p:transition spd="med">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2">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5" name="頁尾版面配置區 4"/>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solidFill>
                  <a:schemeClr val="tx2">
                    <a:shade val="90000"/>
                  </a:schemeClr>
                </a:solidFill>
              </a:defRPr>
            </a:lvl1pPr>
          </a:lstStyle>
          <a:p>
            <a:pPr>
              <a:defRPr/>
            </a:pPr>
            <a:fld id="{559AC4AC-0FAA-412B-855E-80099F4549EA}" type="slidenum">
              <a:rPr lang="zh-TW" altLang="en-US"/>
              <a:pPr>
                <a:defRPr/>
              </a:pPr>
              <a:t>‹#›</a:t>
            </a:fld>
            <a:endParaRPr lang="en-US" altLang="zh-TW"/>
          </a:p>
        </p:txBody>
      </p:sp>
    </p:spTree>
  </p:cSld>
  <p:clrMapOvr>
    <a:overrideClrMapping bg1="dk1" tx1="lt1" bg2="dk2" tx2="lt2" accent1="accent1" accent2="accent2" accent3="accent3" accent4="accent4" accent5="accent5" accent6="accent6" hlink="hlink" folHlink="folHlink"/>
  </p:clrMapOvr>
  <p:transition spd="med">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4"/>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6" name="頁尾版面配置區 5"/>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a:defRPr>
                <a:solidFill>
                  <a:schemeClr val="tx2">
                    <a:shade val="90000"/>
                  </a:schemeClr>
                </a:solidFill>
              </a:defRPr>
            </a:lvl1pPr>
          </a:lstStyle>
          <a:p>
            <a:pPr>
              <a:defRPr/>
            </a:pPr>
            <a:fld id="{09F6F04F-AF2B-41D8-93DB-7E71D1253E18}" type="slidenum">
              <a:rPr lang="zh-TW" altLang="en-US"/>
              <a:pPr>
                <a:defRPr/>
              </a:pPr>
              <a:t>‹#›</a:t>
            </a:fld>
            <a:endParaRPr lang="en-US" altLang="zh-TW"/>
          </a:p>
        </p:txBody>
      </p:sp>
    </p:spTree>
  </p:cSld>
  <p:clrMapOvr>
    <a:masterClrMapping/>
  </p:clrMapOvr>
  <p:transition spd="med">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229600" cy="1143000"/>
          </a:xfrm>
        </p:spPr>
        <p:txBody>
          <a:bodyPr/>
          <a:lstStyle>
            <a:lvl1pPr>
              <a:defRPr/>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文字版面配置區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5" name="內容版面配置區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內容版面配置區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6"/>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8" name="頁尾版面配置區 7"/>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9" name="投影片編號版面配置區 8"/>
          <p:cNvSpPr>
            <a:spLocks noGrp="1"/>
          </p:cNvSpPr>
          <p:nvPr>
            <p:ph type="sldNum" sz="quarter" idx="12"/>
          </p:nvPr>
        </p:nvSpPr>
        <p:spPr/>
        <p:txBody>
          <a:bodyPr/>
          <a:lstStyle>
            <a:lvl1pPr>
              <a:defRPr>
                <a:solidFill>
                  <a:schemeClr val="tx2">
                    <a:shade val="90000"/>
                  </a:schemeClr>
                </a:solidFill>
              </a:defRPr>
            </a:lvl1pPr>
          </a:lstStyle>
          <a:p>
            <a:pPr>
              <a:defRPr/>
            </a:pPr>
            <a:fld id="{8CC249B1-5DA4-481D-B5EA-C0FD6B403EE9}" type="slidenum">
              <a:rPr lang="zh-TW" altLang="en-US"/>
              <a:pPr>
                <a:defRPr/>
              </a:pPr>
              <a:t>‹#›</a:t>
            </a:fld>
            <a:endParaRPr lang="en-US" altLang="zh-TW"/>
          </a:p>
        </p:txBody>
      </p:sp>
    </p:spTree>
  </p:cSld>
  <p:clrMapOvr>
    <a:masterClrMapping/>
  </p:clrMapOvr>
  <p:transition spd="med">
    <p:pull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ctr" rtl="0">
              <a:spcBef>
                <a:spcPct val="0"/>
              </a:spcBef>
              <a:buNone/>
              <a:defRPr sz="5000" b="1">
                <a:ln>
                  <a:noFill/>
                </a:ln>
                <a:solidFill>
                  <a:schemeClr val="tx2"/>
                </a:solidFill>
                <a:effectLst/>
                <a:latin typeface="+mj-lt"/>
                <a:ea typeface="+mj-ea"/>
                <a:cs typeface="+mj-cs"/>
              </a:defRPr>
            </a:lvl1pPr>
          </a:lstStyle>
          <a:p>
            <a:r>
              <a:rPr lang="zh-TW" altLang="en-US" dirty="0" smtClean="0"/>
              <a:t>按一下以編輯母片標題樣式</a:t>
            </a:r>
            <a:endParaRPr lang="en-US" dirty="0"/>
          </a:p>
        </p:txBody>
      </p:sp>
      <p:sp>
        <p:nvSpPr>
          <p:cNvPr id="3" name="日期版面配置區 2"/>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4" name="頁尾版面配置區 3"/>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solidFill>
                  <a:schemeClr val="tx2">
                    <a:shade val="90000"/>
                  </a:schemeClr>
                </a:solidFill>
              </a:defRPr>
            </a:lvl1pPr>
          </a:lstStyle>
          <a:p>
            <a:pPr>
              <a:defRPr/>
            </a:pPr>
            <a:fld id="{C245E312-1EC6-4F77-B438-4452147B258D}" type="slidenum">
              <a:rPr lang="zh-TW" altLang="en-US"/>
              <a:pPr>
                <a:defRPr/>
              </a:pPr>
              <a:t>‹#›</a:t>
            </a:fld>
            <a:endParaRPr lang="en-US" altLang="zh-TW"/>
          </a:p>
        </p:txBody>
      </p:sp>
    </p:spTree>
  </p:cSld>
  <p:clrMapOvr>
    <a:masterClrMapping/>
  </p:clrMapOvr>
  <p:transition spd="med">
    <p:pull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3" name="頁尾版面配置區 2"/>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4" name="投影片編號版面配置區 3"/>
          <p:cNvSpPr>
            <a:spLocks noGrp="1"/>
          </p:cNvSpPr>
          <p:nvPr>
            <p:ph type="sldNum" sz="quarter" idx="12"/>
          </p:nvPr>
        </p:nvSpPr>
        <p:spPr/>
        <p:txBody>
          <a:bodyPr/>
          <a:lstStyle>
            <a:lvl1pPr>
              <a:defRPr>
                <a:solidFill>
                  <a:schemeClr val="tx2">
                    <a:shade val="90000"/>
                  </a:schemeClr>
                </a:solidFill>
              </a:defRPr>
            </a:lvl1pPr>
          </a:lstStyle>
          <a:p>
            <a:pPr>
              <a:defRPr/>
            </a:pPr>
            <a:fld id="{D7A61F3F-28AC-4D75-BAC2-730639ABB437}" type="slidenum">
              <a:rPr lang="zh-TW" altLang="en-US"/>
              <a:pPr>
                <a:defRPr/>
              </a:pPr>
              <a:t>‹#›</a:t>
            </a:fld>
            <a:endParaRPr lang="en-US" altLang="zh-TW"/>
          </a:p>
        </p:txBody>
      </p:sp>
    </p:spTree>
  </p:cSld>
  <p:clrMapOvr>
    <a:masterClrMapping/>
  </p:clrMapOvr>
  <p:transition spd="med">
    <p:pull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smtClean="0"/>
              <a:t>按一下以編輯母片標題樣式</a:t>
            </a:r>
            <a:endParaRPr lang="en-US"/>
          </a:p>
        </p:txBody>
      </p:sp>
      <p:sp>
        <p:nvSpPr>
          <p:cNvPr id="3" name="文字版面配置區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smtClean="0"/>
              <a:t>按一下以編輯母片文字樣式</a:t>
            </a:r>
          </a:p>
        </p:txBody>
      </p:sp>
      <p:sp>
        <p:nvSpPr>
          <p:cNvPr id="4" name="內容版面配置區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4"/>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6" name="頁尾版面配置區 5"/>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p:txBody>
          <a:bodyPr/>
          <a:lstStyle>
            <a:lvl1pPr>
              <a:defRPr>
                <a:solidFill>
                  <a:schemeClr val="tx2">
                    <a:shade val="90000"/>
                  </a:schemeClr>
                </a:solidFill>
              </a:defRPr>
            </a:lvl1pPr>
          </a:lstStyle>
          <a:p>
            <a:pPr>
              <a:defRPr/>
            </a:pPr>
            <a:fld id="{7251FF2C-F90B-4D70-8CFA-C4C58918296E}" type="slidenum">
              <a:rPr lang="zh-TW" altLang="en-US"/>
              <a:pPr>
                <a:defRPr/>
              </a:pPr>
              <a:t>‹#›</a:t>
            </a:fld>
            <a:endParaRPr lang="en-US" altLang="zh-TW"/>
          </a:p>
        </p:txBody>
      </p:sp>
    </p:spTree>
  </p:cSld>
  <p:clrMapOvr>
    <a:masterClrMapping/>
  </p:clrMapOvr>
  <p:transition spd="med">
    <p:pull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5" name="剪去並圓角化單一角落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ltLang="zh-TW">
              <a:solidFill>
                <a:srgbClr val="FFFFFF"/>
              </a:solidFill>
            </a:endParaRPr>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ltLang="zh-TW">
              <a:solidFill>
                <a:srgbClr val="FFFFFF"/>
              </a:solidFill>
            </a:endParaRPr>
          </a:p>
        </p:txBody>
      </p:sp>
      <p:sp>
        <p:nvSpPr>
          <p:cNvPr id="7" name="手繪多邊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tLang="zh-TW">
              <a:latin typeface="Constantia" pitchFamily="18" charset="0"/>
            </a:endParaRPr>
          </a:p>
        </p:txBody>
      </p:sp>
      <p:sp>
        <p:nvSpPr>
          <p:cNvPr id="8" name="手繪多邊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tLang="zh-TW">
              <a:latin typeface="Constantia" pitchFamily="18" charset="0"/>
            </a:endParaRPr>
          </a:p>
        </p:txBody>
      </p:sp>
      <p:sp>
        <p:nvSpPr>
          <p:cNvPr id="2" name="標題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TW" altLang="en-US" smtClean="0"/>
              <a:t>按一下以編輯母片標題樣式</a:t>
            </a:r>
            <a:endParaRPr lang="en-US"/>
          </a:p>
        </p:txBody>
      </p:sp>
      <p:sp>
        <p:nvSpPr>
          <p:cNvPr id="4" name="文字版面配置區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3" name="圖片版面配置區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9" name="日期版面配置區 4"/>
          <p:cNvSpPr>
            <a:spLocks noGrp="1"/>
          </p:cNvSpPr>
          <p:nvPr>
            <p:ph type="dt" sz="half" idx="10"/>
          </p:nvPr>
        </p:nvSpPr>
        <p:spPr>
          <a:xfrm>
            <a:off x="457200" y="6356350"/>
            <a:ext cx="2133600" cy="365125"/>
          </a:xfrm>
          <a:prstGeom prst="rect">
            <a:avLst/>
          </a:prstGeom>
        </p:spPr>
        <p:txBody>
          <a:bodyPr/>
          <a:lstStyle>
            <a:lvl1pPr>
              <a:defRPr>
                <a:solidFill>
                  <a:schemeClr val="tx2">
                    <a:shade val="90000"/>
                  </a:schemeClr>
                </a:solidFill>
              </a:defRPr>
            </a:lvl1pPr>
          </a:lstStyle>
          <a:p>
            <a:pPr>
              <a:defRPr/>
            </a:pPr>
            <a:endParaRPr lang="en-US" altLang="zh-TW"/>
          </a:p>
        </p:txBody>
      </p:sp>
      <p:sp>
        <p:nvSpPr>
          <p:cNvPr id="10" name="頁尾版面配置區 5"/>
          <p:cNvSpPr>
            <a:spLocks noGrp="1"/>
          </p:cNvSpPr>
          <p:nvPr>
            <p:ph type="ftr" sz="quarter" idx="11"/>
          </p:nvPr>
        </p:nvSpPr>
        <p:spPr>
          <a:xfrm>
            <a:off x="2667000" y="6356350"/>
            <a:ext cx="3352800" cy="365125"/>
          </a:xfrm>
          <a:prstGeom prst="rect">
            <a:avLst/>
          </a:prstGeom>
        </p:spPr>
        <p:txBody>
          <a:bodyPr/>
          <a:lstStyle>
            <a:lvl1pPr>
              <a:defRPr/>
            </a:lvl1pPr>
          </a:lstStyle>
          <a:p>
            <a:pPr>
              <a:defRPr/>
            </a:pPr>
            <a:endParaRPr lang="en-US" altLang="zh-TW"/>
          </a:p>
        </p:txBody>
      </p:sp>
      <p:sp>
        <p:nvSpPr>
          <p:cNvPr id="11" name="投影片編號版面配置區 6"/>
          <p:cNvSpPr>
            <a:spLocks noGrp="1"/>
          </p:cNvSpPr>
          <p:nvPr>
            <p:ph type="sldNum" sz="quarter" idx="12"/>
          </p:nvPr>
        </p:nvSpPr>
        <p:spPr>
          <a:xfrm>
            <a:off x="8077200" y="6356350"/>
            <a:ext cx="609600" cy="365125"/>
          </a:xfrm>
        </p:spPr>
        <p:txBody>
          <a:bodyPr/>
          <a:lstStyle>
            <a:lvl1pPr>
              <a:defRPr>
                <a:solidFill>
                  <a:schemeClr val="tx2">
                    <a:shade val="90000"/>
                  </a:schemeClr>
                </a:solidFill>
              </a:defRPr>
            </a:lvl1pPr>
          </a:lstStyle>
          <a:p>
            <a:pPr>
              <a:defRPr/>
            </a:pPr>
            <a:fld id="{6F16683C-2AF2-4411-B0CE-A6F4B5DBF0D7}" type="slidenum">
              <a:rPr lang="zh-TW" altLang="en-US"/>
              <a:pPr>
                <a:defRPr/>
              </a:pPr>
              <a:t>‹#›</a:t>
            </a:fld>
            <a:endParaRPr lang="en-US" altLang="zh-TW"/>
          </a:p>
        </p:txBody>
      </p:sp>
    </p:spTree>
  </p:cSld>
  <p:clrMapOvr>
    <a:masterClrMapping/>
  </p:clrMapOvr>
  <p:transition spd="med">
    <p:pull dir="rd"/>
  </p:transition>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538163" y="76200"/>
            <a:ext cx="7996237"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CA" altLang="zh-TW" smtClean="0"/>
              <a:t>Click to edit Master title style</a:t>
            </a:r>
          </a:p>
        </p:txBody>
      </p:sp>
      <p:sp>
        <p:nvSpPr>
          <p:cNvPr id="348163" name="Rectangle 3"/>
          <p:cNvSpPr>
            <a:spLocks noGrp="1" noChangeArrowheads="1"/>
          </p:cNvSpPr>
          <p:nvPr>
            <p:ph type="ftr" sz="quarter" idx="3"/>
          </p:nvPr>
        </p:nvSpPr>
        <p:spPr bwMode="auto">
          <a:xfrm>
            <a:off x="431800" y="6324600"/>
            <a:ext cx="612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a:latin typeface="+mn-lt"/>
              </a:defRPr>
            </a:lvl1pPr>
          </a:lstStyle>
          <a:p>
            <a:pPr>
              <a:defRPr/>
            </a:pPr>
            <a:endParaRPr lang="en-CA" altLang="zh-TW">
              <a:ea typeface="新細明體" charset="-120"/>
            </a:endParaRPr>
          </a:p>
        </p:txBody>
      </p:sp>
      <p:sp>
        <p:nvSpPr>
          <p:cNvPr id="348164" name="Rectangle 4"/>
          <p:cNvSpPr>
            <a:spLocks noChangeArrowheads="1"/>
          </p:cNvSpPr>
          <p:nvPr/>
        </p:nvSpPr>
        <p:spPr bwMode="auto">
          <a:xfrm>
            <a:off x="6858000" y="6324600"/>
            <a:ext cx="1905000" cy="457200"/>
          </a:xfrm>
          <a:prstGeom prst="rect">
            <a:avLst/>
          </a:prstGeom>
          <a:noFill/>
          <a:ln w="9525">
            <a:noFill/>
            <a:miter lim="800000"/>
            <a:headEnd/>
            <a:tailEnd/>
          </a:ln>
          <a:effectLst/>
        </p:spPr>
        <p:txBody>
          <a:bodyPr anchor="b"/>
          <a:lstStyle/>
          <a:p>
            <a:pPr algn="r">
              <a:defRPr/>
            </a:pPr>
            <a:r>
              <a:rPr lang="en-US" sz="1600" b="1">
                <a:solidFill>
                  <a:srgbClr val="000000"/>
                </a:solidFill>
                <a:latin typeface="Times New Roman" pitchFamily="18" charset="0"/>
              </a:rPr>
              <a:t>Slide 9-</a:t>
            </a:r>
            <a:fld id="{7FCE4D71-3950-4019-8340-D84996DAA3E8}" type="slidenum">
              <a:rPr lang="en-US" sz="1600" b="1">
                <a:solidFill>
                  <a:srgbClr val="000000"/>
                </a:solidFill>
                <a:latin typeface="Times New Roman" pitchFamily="18" charset="0"/>
              </a:rPr>
              <a:pPr algn="r">
                <a:defRPr/>
              </a:pPr>
              <a:t>‹#›</a:t>
            </a:fld>
            <a:endParaRPr lang="en-CA" altLang="zh-TW" sz="1600" b="1">
              <a:solidFill>
                <a:srgbClr val="000000"/>
              </a:solidFill>
              <a:latin typeface="Times New Roman" pitchFamily="18" charset="0"/>
              <a:ea typeface="新細明體" charset="-120"/>
            </a:endParaRPr>
          </a:p>
        </p:txBody>
      </p:sp>
    </p:spTree>
  </p:cSld>
  <p:clrMap bg1="lt1" tx1="dk1" bg2="lt2" tx2="dk2" accent1="accent1" accent2="accent2" accent3="accent3" accent4="accent4" accent5="accent5" accent6="accent6" hlink="hlink" folHlink="folHlink"/>
  <p:transition spd="med">
    <p:pull dir="rd"/>
  </p:transition>
  <p:hf hdr="0" ftr="0" dt="0"/>
  <p:txStyles>
    <p:titleStyle>
      <a:lvl1pPr algn="ctr" rtl="0" eaLnBrk="0" fontAlgn="base" hangingPunct="0">
        <a:spcBef>
          <a:spcPct val="0"/>
        </a:spcBef>
        <a:spcAft>
          <a:spcPct val="0"/>
        </a:spcAft>
        <a:defRPr sz="3600" b="1">
          <a:solidFill>
            <a:schemeClr val="folHlink"/>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7200" algn="l" rtl="0" fontAlgn="base">
        <a:spcBef>
          <a:spcPct val="0"/>
        </a:spcBef>
        <a:spcAft>
          <a:spcPct val="0"/>
        </a:spcAft>
        <a:defRPr sz="3600">
          <a:solidFill>
            <a:schemeClr val="folHlink"/>
          </a:solidFill>
          <a:latin typeface="Arial" charset="0"/>
        </a:defRPr>
      </a:lvl6pPr>
      <a:lvl7pPr marL="914400" algn="l" rtl="0" fontAlgn="base">
        <a:spcBef>
          <a:spcPct val="0"/>
        </a:spcBef>
        <a:spcAft>
          <a:spcPct val="0"/>
        </a:spcAft>
        <a:defRPr sz="3600">
          <a:solidFill>
            <a:schemeClr val="folHlink"/>
          </a:solidFill>
          <a:latin typeface="Arial" charset="0"/>
        </a:defRPr>
      </a:lvl7pPr>
      <a:lvl8pPr marL="1371600" algn="l" rtl="0" fontAlgn="base">
        <a:spcBef>
          <a:spcPct val="0"/>
        </a:spcBef>
        <a:spcAft>
          <a:spcPct val="0"/>
        </a:spcAft>
        <a:defRPr sz="3600">
          <a:solidFill>
            <a:schemeClr val="folHlink"/>
          </a:solidFill>
          <a:latin typeface="Arial" charset="0"/>
        </a:defRPr>
      </a:lvl8pPr>
      <a:lvl9pPr marL="1828800" algn="l" rtl="0" fontAlgn="base">
        <a:spcBef>
          <a:spcPct val="0"/>
        </a:spcBef>
        <a:spcAft>
          <a:spcPct val="0"/>
        </a:spcAft>
        <a:defRPr sz="3600">
          <a:solidFill>
            <a:schemeClr val="folHlink"/>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rgbClr val="008000"/>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rgbClr val="008000"/>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rgbClr val="008000"/>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rgbClr val="008000"/>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rgbClr val="008000"/>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rgbClr val="008000"/>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rgbClr val="008000"/>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rgbClr val="008000"/>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rgbClr val="008000"/>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手繪多邊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tLang="zh-TW">
              <a:latin typeface="Constantia" pitchFamily="18" charset="0"/>
            </a:endParaRPr>
          </a:p>
        </p:txBody>
      </p:sp>
      <p:sp>
        <p:nvSpPr>
          <p:cNvPr id="8" name="手繪多邊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tLang="zh-TW">
              <a:latin typeface="Constantia" pitchFamily="18" charset="0"/>
            </a:endParaRPr>
          </a:p>
        </p:txBody>
      </p:sp>
      <p:sp>
        <p:nvSpPr>
          <p:cNvPr id="27652" name="標題版面配置區 8"/>
          <p:cNvSpPr>
            <a:spLocks noGrp="1"/>
          </p:cNvSpPr>
          <p:nvPr>
            <p:ph type="title"/>
          </p:nvPr>
        </p:nvSpPr>
        <p:spPr bwMode="auto">
          <a:xfrm>
            <a:off x="457200" y="704850"/>
            <a:ext cx="8229600" cy="791129"/>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TW" altLang="en-US" dirty="0" smtClean="0"/>
              <a:t>按一下以編輯母片標題樣式</a:t>
            </a:r>
            <a:endParaRPr lang="en-US" dirty="0" smtClean="0"/>
          </a:p>
        </p:txBody>
      </p:sp>
      <p:sp>
        <p:nvSpPr>
          <p:cNvPr id="4101" name="文字版面配置區 29"/>
          <p:cNvSpPr>
            <a:spLocks noGrp="1"/>
          </p:cNvSpPr>
          <p:nvPr>
            <p:ph type="body" idx="1"/>
          </p:nvPr>
        </p:nvSpPr>
        <p:spPr bwMode="auto">
          <a:xfrm>
            <a:off x="457200" y="1671745"/>
            <a:ext cx="8229600" cy="4652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smtClean="0"/>
          </a:p>
        </p:txBody>
      </p:sp>
      <p:sp>
        <p:nvSpPr>
          <p:cNvPr id="18" name="投影片編號版面配置區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a:defRPr sz="1200">
                <a:solidFill>
                  <a:srgbClr val="045C75"/>
                </a:solidFill>
              </a:defRPr>
            </a:lvl1pPr>
          </a:lstStyle>
          <a:p>
            <a:pPr>
              <a:defRPr/>
            </a:pPr>
            <a:fld id="{5085F033-D7E3-4020-AB41-A944BB228194}" type="slidenum">
              <a:rPr lang="en-US" altLang="zh-TW"/>
              <a:pPr>
                <a:defRPr/>
              </a:pPr>
              <a:t>‹#›</a:t>
            </a:fld>
            <a:endParaRPr lang="en-US" altLang="zh-TW"/>
          </a:p>
        </p:txBody>
      </p:sp>
      <p:grpSp>
        <p:nvGrpSpPr>
          <p:cNvPr id="4105" name="群組 1"/>
          <p:cNvGrpSpPr>
            <a:grpSpLocks/>
          </p:cNvGrpSpPr>
          <p:nvPr/>
        </p:nvGrpSpPr>
        <p:grpSpPr bwMode="auto">
          <a:xfrm>
            <a:off x="-19050" y="203200"/>
            <a:ext cx="9180513" cy="647700"/>
            <a:chOff x="-19045" y="216550"/>
            <a:chExt cx="9180548" cy="649224"/>
          </a:xfrm>
        </p:grpSpPr>
        <p:sp>
          <p:nvSpPr>
            <p:cNvPr id="12"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ltLang="zh-TW"/>
            </a:p>
          </p:txBody>
        </p:sp>
        <p:sp>
          <p:nvSpPr>
            <p:cNvPr id="13"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ltLang="zh-TW"/>
            </a:p>
          </p:txBody>
        </p:sp>
      </p:gr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Lst>
  <p:transition spd="med">
    <p:pull dir="rd"/>
  </p:transition>
  <p:timing>
    <p:tnLst>
      <p:par>
        <p:cTn id="1" dur="indefinite" restart="never" nodeType="tmRoot"/>
      </p:par>
    </p:tnLst>
  </p:timing>
  <p:hf hdr="0" ftr="0" dt="0"/>
  <p:txStyles>
    <p:titleStyle>
      <a:lvl1pPr algn="l" rtl="0" eaLnBrk="0" fontAlgn="base" hangingPunct="0">
        <a:spcBef>
          <a:spcPct val="0"/>
        </a:spcBef>
        <a:spcAft>
          <a:spcPct val="0"/>
        </a:spcAft>
        <a:defRPr sz="5000" b="1" kern="1200">
          <a:solidFill>
            <a:schemeClr val="tx2"/>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5000" b="1">
          <a:solidFill>
            <a:schemeClr val="tx2"/>
          </a:solidFill>
          <a:latin typeface="Calibri" pitchFamily="34" charset="0"/>
        </a:defRPr>
      </a:lvl2pPr>
      <a:lvl3pPr algn="l" rtl="0" eaLnBrk="0" fontAlgn="base" hangingPunct="0">
        <a:spcBef>
          <a:spcPct val="0"/>
        </a:spcBef>
        <a:spcAft>
          <a:spcPct val="0"/>
        </a:spcAft>
        <a:defRPr sz="5000" b="1">
          <a:solidFill>
            <a:schemeClr val="tx2"/>
          </a:solidFill>
          <a:latin typeface="Calibri" pitchFamily="34" charset="0"/>
        </a:defRPr>
      </a:lvl3pPr>
      <a:lvl4pPr algn="l" rtl="0" eaLnBrk="0" fontAlgn="base" hangingPunct="0">
        <a:spcBef>
          <a:spcPct val="0"/>
        </a:spcBef>
        <a:spcAft>
          <a:spcPct val="0"/>
        </a:spcAft>
        <a:defRPr sz="5000" b="1">
          <a:solidFill>
            <a:schemeClr val="tx2"/>
          </a:solidFill>
          <a:latin typeface="Calibri" pitchFamily="34" charset="0"/>
        </a:defRPr>
      </a:lvl4pPr>
      <a:lvl5pPr algn="l" rtl="0" eaLnBrk="0" fontAlgn="base" hangingPunct="0">
        <a:spcBef>
          <a:spcPct val="0"/>
        </a:spcBef>
        <a:spcAft>
          <a:spcPct val="0"/>
        </a:spcAft>
        <a:defRPr sz="5000" b="1">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audio2.wav"/><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audio2.wav"/><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audio2.wav"/><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5.bin"/><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7.bin"/><Relationship Id="rId4" Type="http://schemas.openxmlformats.org/officeDocument/2006/relationships/image" Target="../media/image41.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4.wmf"/><Relationship Id="rId5" Type="http://schemas.openxmlformats.org/officeDocument/2006/relationships/oleObject" Target="../embeddings/oleObject9.bin"/><Relationship Id="rId4" Type="http://schemas.openxmlformats.org/officeDocument/2006/relationships/image" Target="../media/image43.wmf"/></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audio" Target="../media/audio3.wav"/><Relationship Id="rId4" Type="http://schemas.openxmlformats.org/officeDocument/2006/relationships/audio" Target="../media/audio6.wav"/></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0000"/>
                <a:satMod val="400000"/>
              </a:schemeClr>
            </a:gs>
            <a:gs pos="16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59396" name="Rectangle 4"/>
          <p:cNvSpPr>
            <a:spLocks noGrp="1" noChangeArrowheads="1"/>
          </p:cNvSpPr>
          <p:nvPr>
            <p:ph type="ctrTitle"/>
          </p:nvPr>
        </p:nvSpPr>
        <p:spPr>
          <a:xfrm>
            <a:off x="533400" y="1371600"/>
            <a:ext cx="7851648" cy="1524000"/>
          </a:xfrm>
        </p:spPr>
        <p:txBody>
          <a:bodyPr/>
          <a:lstStyle/>
          <a:p>
            <a:pPr algn="ctr" eaLnBrk="1" hangingPunct="1">
              <a:defRPr/>
            </a:pPr>
            <a:r>
              <a:rPr lang="zh-TW" altLang="en-US" sz="6600" dirty="0" smtClean="0">
                <a:solidFill>
                  <a:srgbClr val="FF6600"/>
                </a:solidFill>
                <a:latin typeface="+mj-ea"/>
              </a:rPr>
              <a:t>統計學</a:t>
            </a:r>
            <a:r>
              <a:rPr lang="en-US" altLang="zh-TW" sz="6600" dirty="0" smtClean="0">
                <a:solidFill>
                  <a:srgbClr val="FF6600"/>
                </a:solidFill>
                <a:latin typeface="+mj-ea"/>
              </a:rPr>
              <a:t>(2)</a:t>
            </a:r>
          </a:p>
        </p:txBody>
      </p:sp>
      <p:sp>
        <p:nvSpPr>
          <p:cNvPr id="18435" name="Rectangle 5"/>
          <p:cNvSpPr>
            <a:spLocks noGrp="1" noChangeArrowheads="1"/>
          </p:cNvSpPr>
          <p:nvPr>
            <p:ph type="subTitle" idx="1"/>
          </p:nvPr>
        </p:nvSpPr>
        <p:spPr>
          <a:xfrm>
            <a:off x="1225013" y="4343400"/>
            <a:ext cx="6400800" cy="1989137"/>
          </a:xfrm>
        </p:spPr>
        <p:txBody>
          <a:bodyPr/>
          <a:lstStyle/>
          <a:p>
            <a:pPr marR="0" algn="ctr" eaLnBrk="1" hangingPunct="1"/>
            <a:r>
              <a:rPr lang="zh-TW" altLang="en-US" b="1" dirty="0" smtClean="0">
                <a:solidFill>
                  <a:schemeClr val="bg1"/>
                </a:solidFill>
                <a:latin typeface="Arial Rounded MT Bold" pitchFamily="34" charset="0"/>
                <a:ea typeface="標楷體" pitchFamily="65" charset="-120"/>
              </a:rPr>
              <a:t>授課教師：張文珍</a:t>
            </a:r>
            <a:r>
              <a:rPr lang="zh-TW" altLang="en-US" dirty="0" smtClean="0">
                <a:solidFill>
                  <a:schemeClr val="bg1"/>
                </a:solidFill>
                <a:latin typeface="Arial Rounded MT Bold" pitchFamily="34" charset="0"/>
                <a:ea typeface="標楷體" pitchFamily="65" charset="-120"/>
              </a:rPr>
              <a:t>  </a:t>
            </a:r>
            <a:endParaRPr lang="en-US" altLang="zh-TW" dirty="0" smtClean="0">
              <a:solidFill>
                <a:schemeClr val="bg1"/>
              </a:solidFill>
              <a:latin typeface="Arial Rounded MT Bold" pitchFamily="34" charset="0"/>
              <a:ea typeface="標楷體" pitchFamily="65" charset="-120"/>
            </a:endParaRPr>
          </a:p>
          <a:p>
            <a:pPr marR="0" algn="ctr" eaLnBrk="1" hangingPunct="1"/>
            <a:r>
              <a:rPr lang="en-US" altLang="zh-TW" dirty="0" smtClean="0">
                <a:solidFill>
                  <a:schemeClr val="bg1"/>
                </a:solidFill>
                <a:latin typeface="Arial Rounded MT Bold" pitchFamily="34" charset="0"/>
                <a:ea typeface="標楷體" pitchFamily="65" charset="-120"/>
              </a:rPr>
              <a:t>wjchang@mail.cgu.edu.tw </a:t>
            </a:r>
          </a:p>
          <a:p>
            <a:pPr marR="0" algn="ctr" eaLnBrk="1" hangingPunct="1"/>
            <a:r>
              <a:rPr lang="zh-TW" altLang="en-US" dirty="0" smtClean="0">
                <a:solidFill>
                  <a:schemeClr val="bg1"/>
                </a:solidFill>
                <a:latin typeface="Arial Rounded MT Bold" pitchFamily="34" charset="0"/>
                <a:ea typeface="標楷體" pitchFamily="65" charset="-120"/>
              </a:rPr>
              <a:t>校內分機</a:t>
            </a:r>
            <a:r>
              <a:rPr lang="en-US" altLang="zh-TW" dirty="0" smtClean="0">
                <a:solidFill>
                  <a:schemeClr val="bg1"/>
                </a:solidFill>
                <a:latin typeface="Arial Rounded MT Bold" pitchFamily="34" charset="0"/>
                <a:ea typeface="標楷體" pitchFamily="65" charset="-120"/>
              </a:rPr>
              <a:t>: 3693</a:t>
            </a:r>
          </a:p>
        </p:txBody>
      </p:sp>
    </p:spTree>
  </p:cSld>
  <p:clrMapOvr>
    <a:masterClrMapping/>
  </p:clrMapOvr>
  <p:transition spd="med">
    <p:pull dir="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13059" t="37838" r="33615" b="22340"/>
          <a:stretch/>
        </p:blipFill>
        <p:spPr>
          <a:xfrm>
            <a:off x="152399" y="63355"/>
            <a:ext cx="8018563" cy="3368242"/>
          </a:xfrm>
          <a:prstGeom prst="rect">
            <a:avLst/>
          </a:prstGeom>
        </p:spPr>
      </p:pic>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10</a:t>
            </a:fld>
            <a:endParaRPr lang="en-US" altLang="zh-TW"/>
          </a:p>
        </p:txBody>
      </p:sp>
      <p:pic>
        <p:nvPicPr>
          <p:cNvPr id="3" name="圖片 2"/>
          <p:cNvPicPr>
            <a:picLocks noChangeAspect="1"/>
          </p:cNvPicPr>
          <p:nvPr/>
        </p:nvPicPr>
        <p:blipFill rotWithShape="1">
          <a:blip r:embed="rId3"/>
          <a:srcRect l="12449" t="34426" r="32134" b="32787"/>
          <a:stretch/>
        </p:blipFill>
        <p:spPr>
          <a:xfrm>
            <a:off x="180108" y="3009900"/>
            <a:ext cx="8013945" cy="2667000"/>
          </a:xfrm>
          <a:prstGeom prst="rect">
            <a:avLst/>
          </a:prstGeom>
        </p:spPr>
      </p:pic>
      <p:pic>
        <p:nvPicPr>
          <p:cNvPr id="55298" name="Picture 2" descr="「過年交通流量」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3182" y="4495800"/>
            <a:ext cx="374285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23853"/>
      </p:ext>
    </p:extLst>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11</a:t>
            </a:fld>
            <a:endParaRPr lang="en-US" altLang="zh-TW"/>
          </a:p>
        </p:txBody>
      </p:sp>
      <p:pic>
        <p:nvPicPr>
          <p:cNvPr id="3" name="圖片 2"/>
          <p:cNvPicPr>
            <a:picLocks noChangeAspect="1"/>
          </p:cNvPicPr>
          <p:nvPr/>
        </p:nvPicPr>
        <p:blipFill rotWithShape="1">
          <a:blip r:embed="rId2"/>
          <a:srcRect l="13338" t="45185" r="33491" b="34869"/>
          <a:stretch/>
        </p:blipFill>
        <p:spPr>
          <a:xfrm>
            <a:off x="381000" y="1905001"/>
            <a:ext cx="8305799" cy="1752600"/>
          </a:xfrm>
          <a:prstGeom prst="rect">
            <a:avLst/>
          </a:prstGeom>
        </p:spPr>
      </p:pic>
    </p:spTree>
    <p:extLst>
      <p:ext uri="{BB962C8B-B14F-4D97-AF65-F5344CB8AC3E}">
        <p14:creationId xmlns:p14="http://schemas.microsoft.com/office/powerpoint/2010/main" val="3605423309"/>
      </p:ext>
    </p:extLst>
  </p:cSld>
  <p:clrMapOvr>
    <a:masterClrMapping/>
  </p:clrMapOvr>
  <p:transition spd="med">
    <p:pull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12</a:t>
            </a:fld>
            <a:endParaRPr lang="en-US" altLang="zh-TW"/>
          </a:p>
        </p:txBody>
      </p:sp>
      <p:pic>
        <p:nvPicPr>
          <p:cNvPr id="3" name="圖片 2"/>
          <p:cNvPicPr>
            <a:picLocks noChangeAspect="1"/>
          </p:cNvPicPr>
          <p:nvPr/>
        </p:nvPicPr>
        <p:blipFill rotWithShape="1">
          <a:blip r:embed="rId2"/>
          <a:srcRect l="14166" t="22222" r="33333" b="60308"/>
          <a:stretch/>
        </p:blipFill>
        <p:spPr>
          <a:xfrm>
            <a:off x="311727" y="4267200"/>
            <a:ext cx="8534400" cy="1797050"/>
          </a:xfrm>
          <a:prstGeom prst="rect">
            <a:avLst/>
          </a:prstGeom>
        </p:spPr>
      </p:pic>
      <p:pic>
        <p:nvPicPr>
          <p:cNvPr id="50178"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38727"/>
            <a:ext cx="3355975" cy="3355975"/>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相關圖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377" y="914400"/>
            <a:ext cx="485775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985073"/>
      </p:ext>
    </p:extLst>
  </p:cSld>
  <p:clrMapOvr>
    <a:masterClrMapping/>
  </p:clrMapOvr>
  <p:transition spd="med">
    <p:pull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13</a:t>
            </a:fld>
            <a:endParaRPr lang="en-US" altLang="zh-TW"/>
          </a:p>
        </p:txBody>
      </p:sp>
      <p:pic>
        <p:nvPicPr>
          <p:cNvPr id="52226" name="Picture 2" descr="「過年」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8668"/>
            <a:ext cx="7479145" cy="584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8438"/>
      </p:ext>
    </p:extLst>
  </p:cSld>
  <p:clrMapOvr>
    <a:masterClrMapping/>
  </p:clrMapOvr>
  <p:transition spd="med">
    <p:pull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14</a:t>
            </a:fld>
            <a:endParaRPr lang="en-US" altLang="zh-TW"/>
          </a:p>
        </p:txBody>
      </p:sp>
      <p:pic>
        <p:nvPicPr>
          <p:cNvPr id="4" name="圖片 3"/>
          <p:cNvPicPr>
            <a:picLocks noChangeAspect="1"/>
          </p:cNvPicPr>
          <p:nvPr/>
        </p:nvPicPr>
        <p:blipFill rotWithShape="1">
          <a:blip r:embed="rId2"/>
          <a:srcRect l="5325" t="33028" r="32913" b="5887"/>
          <a:stretch/>
        </p:blipFill>
        <p:spPr>
          <a:xfrm>
            <a:off x="304800" y="830695"/>
            <a:ext cx="8839200" cy="5073650"/>
          </a:xfrm>
          <a:prstGeom prst="rect">
            <a:avLst/>
          </a:prstGeom>
        </p:spPr>
      </p:pic>
    </p:spTree>
    <p:extLst>
      <p:ext uri="{BB962C8B-B14F-4D97-AF65-F5344CB8AC3E}">
        <p14:creationId xmlns:p14="http://schemas.microsoft.com/office/powerpoint/2010/main" val="2318646393"/>
      </p:ext>
    </p:extLst>
  </p:cSld>
  <p:clrMapOvr>
    <a:masterClrMapping/>
  </p:clrMapOvr>
  <p:transition spd="med">
    <p:pull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414369"/>
            <a:ext cx="7086600" cy="957231"/>
          </a:xfrm>
        </p:spPr>
        <p:txBody>
          <a:bodyPr/>
          <a:lstStyle/>
          <a:p>
            <a:pPr eaLnBrk="1" hangingPunct="1"/>
            <a:r>
              <a:rPr lang="zh-TW" altLang="en-US" dirty="0" smtClean="0"/>
              <a:t>課程資訊</a:t>
            </a:r>
          </a:p>
        </p:txBody>
      </p:sp>
      <p:sp>
        <p:nvSpPr>
          <p:cNvPr id="5124" name="Rectangle 3"/>
          <p:cNvSpPr>
            <a:spLocks noGrp="1" noChangeArrowheads="1"/>
          </p:cNvSpPr>
          <p:nvPr>
            <p:ph type="body" idx="1"/>
          </p:nvPr>
        </p:nvSpPr>
        <p:spPr>
          <a:xfrm>
            <a:off x="457200" y="1556792"/>
            <a:ext cx="8229600" cy="5112568"/>
          </a:xfrm>
        </p:spPr>
        <p:txBody>
          <a:bodyPr/>
          <a:lstStyle/>
          <a:p>
            <a:pPr eaLnBrk="1" hangingPunct="1"/>
            <a:r>
              <a:rPr lang="zh-TW" altLang="en-US" sz="2600" dirty="0" smtClean="0">
                <a:latin typeface="+mj-ea"/>
                <a:ea typeface="+mj-ea"/>
              </a:rPr>
              <a:t>科目：統計學</a:t>
            </a:r>
            <a:r>
              <a:rPr lang="en-US" altLang="zh-TW" sz="2600" dirty="0" smtClean="0">
                <a:latin typeface="+mj-ea"/>
                <a:ea typeface="+mj-ea"/>
              </a:rPr>
              <a:t>(1) (</a:t>
            </a:r>
            <a:r>
              <a:rPr lang="zh-TW" altLang="en-US" sz="2600" dirty="0" smtClean="0">
                <a:latin typeface="+mj-ea"/>
                <a:ea typeface="+mj-ea"/>
              </a:rPr>
              <a:t>必修</a:t>
            </a:r>
            <a:r>
              <a:rPr lang="en-US" altLang="zh-TW" sz="2600" dirty="0" smtClean="0">
                <a:latin typeface="+mj-ea"/>
                <a:ea typeface="+mj-ea"/>
              </a:rPr>
              <a:t>)</a:t>
            </a:r>
          </a:p>
          <a:p>
            <a:pPr eaLnBrk="1" hangingPunct="1"/>
            <a:r>
              <a:rPr lang="zh-TW" altLang="en-US" sz="2600" dirty="0" smtClean="0">
                <a:latin typeface="+mj-ea"/>
                <a:ea typeface="+mj-ea"/>
              </a:rPr>
              <a:t>學分：</a:t>
            </a:r>
            <a:r>
              <a:rPr lang="en-US" altLang="zh-TW" sz="2600" dirty="0" smtClean="0">
                <a:latin typeface="+mj-ea"/>
                <a:ea typeface="+mj-ea"/>
              </a:rPr>
              <a:t>3</a:t>
            </a:r>
            <a:r>
              <a:rPr lang="zh-TW" altLang="en-US" sz="2600" dirty="0" smtClean="0">
                <a:latin typeface="+mj-ea"/>
                <a:ea typeface="+mj-ea"/>
              </a:rPr>
              <a:t>學分 </a:t>
            </a:r>
            <a:r>
              <a:rPr lang="en-US" altLang="zh-TW" sz="2600" dirty="0" smtClean="0">
                <a:latin typeface="+mj-ea"/>
                <a:ea typeface="+mj-ea"/>
              </a:rPr>
              <a:t>/ 3</a:t>
            </a:r>
            <a:r>
              <a:rPr lang="zh-TW" altLang="en-US" sz="2600" dirty="0" smtClean="0">
                <a:latin typeface="+mj-ea"/>
                <a:ea typeface="+mj-ea"/>
              </a:rPr>
              <a:t>小時</a:t>
            </a:r>
            <a:endParaRPr lang="en-US" altLang="zh-TW" sz="2600" dirty="0" smtClean="0">
              <a:latin typeface="+mj-ea"/>
              <a:ea typeface="+mj-ea"/>
            </a:endParaRPr>
          </a:p>
          <a:p>
            <a:pPr eaLnBrk="1" hangingPunct="1"/>
            <a:r>
              <a:rPr lang="zh-TW" altLang="en-US" sz="2600" dirty="0" smtClean="0">
                <a:latin typeface="+mj-ea"/>
                <a:ea typeface="+mj-ea"/>
              </a:rPr>
              <a:t>上課時間：每週二 </a:t>
            </a:r>
            <a:r>
              <a:rPr lang="en-US" altLang="zh-TW" sz="2600" dirty="0" smtClean="0">
                <a:latin typeface="+mj-ea"/>
                <a:ea typeface="+mj-ea"/>
              </a:rPr>
              <a:t>9:10~12:00</a:t>
            </a:r>
            <a:endParaRPr lang="zh-TW" altLang="en-US" sz="2600" dirty="0" smtClean="0">
              <a:latin typeface="+mj-ea"/>
              <a:ea typeface="+mj-ea"/>
            </a:endParaRPr>
          </a:p>
          <a:p>
            <a:pPr eaLnBrk="1" hangingPunct="1"/>
            <a:endParaRPr lang="en-US" altLang="zh-TW" sz="1200" dirty="0" smtClean="0">
              <a:latin typeface="+mj-ea"/>
              <a:ea typeface="+mj-ea"/>
            </a:endParaRPr>
          </a:p>
          <a:p>
            <a:pPr eaLnBrk="1" hangingPunct="1"/>
            <a:endParaRPr lang="zh-TW" altLang="en-US" sz="1200" dirty="0" smtClean="0">
              <a:latin typeface="+mj-ea"/>
              <a:ea typeface="+mj-ea"/>
            </a:endParaRPr>
          </a:p>
          <a:p>
            <a:pPr eaLnBrk="1" hangingPunct="1"/>
            <a:r>
              <a:rPr lang="zh-TW" altLang="en-US" dirty="0" smtClean="0">
                <a:latin typeface="+mj-ea"/>
                <a:ea typeface="+mj-ea"/>
              </a:rPr>
              <a:t>課程用</a:t>
            </a:r>
            <a:r>
              <a:rPr lang="zh-TW" altLang="en-US" dirty="0">
                <a:latin typeface="+mj-ea"/>
                <a:ea typeface="+mj-ea"/>
              </a:rPr>
              <a:t>書</a:t>
            </a:r>
            <a:r>
              <a:rPr lang="zh-TW" altLang="en-US" dirty="0" smtClean="0">
                <a:latin typeface="+mj-ea"/>
                <a:ea typeface="+mj-ea"/>
              </a:rPr>
              <a:t>： </a:t>
            </a:r>
          </a:p>
          <a:p>
            <a:pPr lvl="1">
              <a:lnSpc>
                <a:spcPct val="130000"/>
              </a:lnSpc>
            </a:pPr>
            <a:r>
              <a:rPr lang="en-US" altLang="zh-TW" dirty="0" smtClean="0">
                <a:latin typeface="+mj-ea"/>
                <a:ea typeface="+mj-ea"/>
              </a:rPr>
              <a:t>Allan</a:t>
            </a:r>
            <a:r>
              <a:rPr lang="en-US" altLang="zh-TW" dirty="0">
                <a:latin typeface="+mj-ea"/>
                <a:ea typeface="+mj-ea"/>
              </a:rPr>
              <a:t> </a:t>
            </a:r>
            <a:r>
              <a:rPr lang="en-US" altLang="zh-TW" dirty="0" err="1">
                <a:latin typeface="+mj-ea"/>
                <a:ea typeface="+mj-ea"/>
              </a:rPr>
              <a:t>Bluman</a:t>
            </a:r>
            <a:r>
              <a:rPr lang="en-US" altLang="zh-TW" dirty="0">
                <a:latin typeface="+mj-ea"/>
                <a:ea typeface="+mj-ea"/>
              </a:rPr>
              <a:t>, </a:t>
            </a:r>
            <a:endParaRPr lang="en-US" altLang="zh-TW" dirty="0" smtClean="0">
              <a:latin typeface="+mj-ea"/>
              <a:ea typeface="+mj-ea"/>
            </a:endParaRPr>
          </a:p>
          <a:p>
            <a:pPr lvl="1">
              <a:lnSpc>
                <a:spcPct val="130000"/>
              </a:lnSpc>
            </a:pPr>
            <a:r>
              <a:rPr lang="en-US" altLang="zh-TW" dirty="0" smtClean="0">
                <a:latin typeface="+mj-ea"/>
                <a:ea typeface="+mj-ea"/>
              </a:rPr>
              <a:t>Elementary</a:t>
            </a:r>
            <a:r>
              <a:rPr lang="en-US" altLang="zh-TW" dirty="0">
                <a:latin typeface="+mj-ea"/>
                <a:ea typeface="+mj-ea"/>
              </a:rPr>
              <a:t> Statistics</a:t>
            </a:r>
            <a:r>
              <a:rPr lang="en-US" altLang="zh-TW" dirty="0" smtClean="0">
                <a:latin typeface="+mj-ea"/>
                <a:ea typeface="+mj-ea"/>
              </a:rPr>
              <a:t>: A Step By Step Approach</a:t>
            </a:r>
          </a:p>
          <a:p>
            <a:pPr lvl="1">
              <a:lnSpc>
                <a:spcPct val="130000"/>
              </a:lnSpc>
            </a:pPr>
            <a:r>
              <a:rPr kumimoji="0" lang="en-US" altLang="zh-TW" dirty="0" smtClean="0">
                <a:latin typeface="+mj-ea"/>
                <a:ea typeface="+mj-ea"/>
              </a:rPr>
              <a:t>10</a:t>
            </a:r>
            <a:r>
              <a:rPr kumimoji="0" lang="en-US" altLang="zh-TW" baseline="30000" dirty="0" smtClean="0">
                <a:latin typeface="+mj-ea"/>
                <a:ea typeface="+mj-ea"/>
              </a:rPr>
              <a:t>th</a:t>
            </a:r>
            <a:r>
              <a:rPr kumimoji="0" lang="en-US" altLang="zh-TW" dirty="0" smtClean="0">
                <a:latin typeface="+mj-ea"/>
                <a:ea typeface="+mj-ea"/>
              </a:rPr>
              <a:t> </a:t>
            </a:r>
            <a:r>
              <a:rPr kumimoji="0" lang="zh-TW" altLang="en-US" dirty="0" smtClean="0">
                <a:latin typeface="+mj-ea"/>
                <a:ea typeface="+mj-ea"/>
              </a:rPr>
              <a:t> </a:t>
            </a:r>
            <a:r>
              <a:rPr kumimoji="0" lang="en-US" altLang="zh-TW" dirty="0" smtClean="0">
                <a:latin typeface="+mj-ea"/>
                <a:ea typeface="+mj-ea"/>
              </a:rPr>
              <a:t>Edition, </a:t>
            </a:r>
            <a:r>
              <a:rPr lang="en-US" altLang="zh-TW" dirty="0" smtClean="0">
                <a:latin typeface="+mj-ea"/>
                <a:ea typeface="+mj-ea"/>
              </a:rPr>
              <a:t>Mc</a:t>
            </a:r>
            <a:r>
              <a:rPr lang="en-US" altLang="zh-TW" dirty="0">
                <a:latin typeface="+mj-ea"/>
                <a:ea typeface="+mj-ea"/>
              </a:rPr>
              <a:t> </a:t>
            </a:r>
            <a:r>
              <a:rPr lang="en-US" altLang="zh-TW" dirty="0" err="1" smtClean="0">
                <a:latin typeface="+mj-ea"/>
                <a:ea typeface="+mj-ea"/>
              </a:rPr>
              <a:t>Graw</a:t>
            </a:r>
            <a:r>
              <a:rPr lang="en-US" altLang="zh-TW" dirty="0" smtClean="0">
                <a:latin typeface="+mj-ea"/>
                <a:ea typeface="+mj-ea"/>
              </a:rPr>
              <a:t>-Hill</a:t>
            </a:r>
            <a:r>
              <a:rPr kumimoji="0" lang="en-US" altLang="zh-TW" dirty="0" smtClean="0">
                <a:latin typeface="+mj-ea"/>
                <a:ea typeface="+mj-ea"/>
              </a:rPr>
              <a:t>, 2018.</a:t>
            </a:r>
            <a:endParaRPr kumimoji="0" lang="zh-TW" altLang="en-US" dirty="0">
              <a:latin typeface="+mj-ea"/>
              <a:ea typeface="+mj-ea"/>
            </a:endParaRPr>
          </a:p>
          <a:p>
            <a:pPr eaLnBrk="1" hangingPunct="1"/>
            <a:r>
              <a:rPr lang="zh-TW" altLang="en-US" dirty="0" smtClean="0">
                <a:latin typeface="+mj-ea"/>
                <a:ea typeface="+mj-ea"/>
              </a:rPr>
              <a:t>課程講義： </a:t>
            </a:r>
            <a:r>
              <a:rPr lang="en-US" altLang="zh-TW" dirty="0" smtClean="0">
                <a:latin typeface="+mj-ea"/>
                <a:ea typeface="+mj-ea"/>
              </a:rPr>
              <a:t>ftp://163.25.117.117</a:t>
            </a:r>
          </a:p>
          <a:p>
            <a:pPr lvl="1"/>
            <a:r>
              <a:rPr lang="zh-TW" altLang="en-US" dirty="0" smtClean="0">
                <a:latin typeface="+mj-ea"/>
                <a:ea typeface="+mj-ea"/>
              </a:rPr>
              <a:t>帳號</a:t>
            </a:r>
            <a:r>
              <a:rPr lang="en-US" altLang="zh-TW" dirty="0" smtClean="0">
                <a:latin typeface="+mj-ea"/>
                <a:ea typeface="+mj-ea"/>
              </a:rPr>
              <a:t>&amp;</a:t>
            </a:r>
            <a:r>
              <a:rPr lang="zh-TW" altLang="en-US" dirty="0" smtClean="0">
                <a:latin typeface="+mj-ea"/>
                <a:ea typeface="+mj-ea"/>
              </a:rPr>
              <a:t>密碼</a:t>
            </a:r>
            <a:r>
              <a:rPr lang="en-US" altLang="zh-TW" dirty="0" smtClean="0">
                <a:latin typeface="+mj-ea"/>
                <a:ea typeface="+mj-ea"/>
              </a:rPr>
              <a:t>: statistics/</a:t>
            </a:r>
            <a:r>
              <a:rPr lang="zh-TW" altLang="en-US" dirty="0" smtClean="0">
                <a:latin typeface="+mj-ea"/>
                <a:ea typeface="+mj-ea"/>
              </a:rPr>
              <a:t> </a:t>
            </a:r>
            <a:r>
              <a:rPr lang="en-US" altLang="zh-TW" dirty="0" smtClean="0">
                <a:latin typeface="+mj-ea"/>
                <a:ea typeface="+mj-ea"/>
              </a:rPr>
              <a:t>st3693</a:t>
            </a:r>
            <a:endParaRPr lang="zh-TW" altLang="en-US" dirty="0" smtClean="0">
              <a:latin typeface="+mj-ea"/>
              <a:ea typeface="+mj-ea"/>
            </a:endParaRPr>
          </a:p>
        </p:txBody>
      </p:sp>
      <p:sp>
        <p:nvSpPr>
          <p:cNvPr id="3" name="投影片編號版面配置區 2"/>
          <p:cNvSpPr>
            <a:spLocks noGrp="1"/>
          </p:cNvSpPr>
          <p:nvPr>
            <p:ph type="sldNum" sz="quarter" idx="12"/>
          </p:nvPr>
        </p:nvSpPr>
        <p:spPr/>
        <p:txBody>
          <a:bodyPr/>
          <a:lstStyle/>
          <a:p>
            <a:fld id="{49EEB275-DA22-49C2-A6CF-DC5989463C47}" type="slidenum">
              <a:rPr lang="en-US" altLang="zh-TW" smtClean="0"/>
              <a:pPr/>
              <a:t>15</a:t>
            </a:fld>
            <a:endParaRPr lang="en-US" altLang="zh-TW"/>
          </a:p>
        </p:txBody>
      </p:sp>
      <p:pic>
        <p:nvPicPr>
          <p:cNvPr id="7170" name="Picture 2" descr="http://www.tunghua.com.tw/manager_admin/upload_file/176/149793117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325" y="805986"/>
            <a:ext cx="2595488" cy="34143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cx.images-amazon.com/images/I/51Oh0BXZa9L._SX403_BO1,204,203,200_.jpg"/>
          <p:cNvPicPr>
            <a:picLocks noChangeAspect="1" noChangeArrowheads="1"/>
          </p:cNvPicPr>
          <p:nvPr/>
        </p:nvPicPr>
        <p:blipFill>
          <a:blip r:embed="rId3" cstate="print"/>
          <a:srcRect/>
          <a:stretch>
            <a:fillRect/>
          </a:stretch>
        </p:blipFill>
        <p:spPr bwMode="auto">
          <a:xfrm>
            <a:off x="7703996" y="5214812"/>
            <a:ext cx="1256883" cy="1551708"/>
          </a:xfrm>
          <a:prstGeom prst="rect">
            <a:avLst/>
          </a:prstGeom>
          <a:noFill/>
        </p:spPr>
      </p:pic>
    </p:spTree>
    <p:extLst>
      <p:ext uri="{BB962C8B-B14F-4D97-AF65-F5344CB8AC3E}">
        <p14:creationId xmlns:p14="http://schemas.microsoft.com/office/powerpoint/2010/main" val="104580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defRPr/>
            </a:pPr>
            <a:r>
              <a:rPr lang="zh-TW" altLang="en-US" smtClean="0">
                <a:latin typeface="Times New Roman" pitchFamily="18" charset="0"/>
                <a:ea typeface="標楷體" pitchFamily="65" charset="-120"/>
                <a:cs typeface="Times New Roman" pitchFamily="18" charset="0"/>
              </a:rPr>
              <a:t>重要訊息</a:t>
            </a:r>
          </a:p>
        </p:txBody>
      </p:sp>
      <p:sp>
        <p:nvSpPr>
          <p:cNvPr id="21508" name="Rectangle 3"/>
          <p:cNvSpPr>
            <a:spLocks noGrp="1" noChangeArrowheads="1"/>
          </p:cNvSpPr>
          <p:nvPr>
            <p:ph type="body" idx="1"/>
          </p:nvPr>
        </p:nvSpPr>
        <p:spPr>
          <a:xfrm>
            <a:off x="684213" y="1752600"/>
            <a:ext cx="7772400" cy="4629150"/>
          </a:xfrm>
        </p:spPr>
        <p:txBody>
          <a:bodyPr/>
          <a:lstStyle/>
          <a:p>
            <a:pPr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教學方式</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課堂講授及學習成效測驗 </a:t>
            </a:r>
          </a:p>
          <a:p>
            <a:pPr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評分方式</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期中考      </a:t>
            </a:r>
            <a:r>
              <a:rPr lang="en-US" altLang="zh-TW" dirty="0" smtClean="0">
                <a:latin typeface="Times New Roman" pitchFamily="18" charset="0"/>
                <a:ea typeface="標楷體" pitchFamily="65" charset="-120"/>
                <a:cs typeface="Times New Roman" pitchFamily="18" charset="0"/>
              </a:rPr>
              <a:t>20%    </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期末考      </a:t>
            </a:r>
            <a:r>
              <a:rPr lang="en-US" altLang="zh-TW" dirty="0" smtClean="0">
                <a:latin typeface="Times New Roman" pitchFamily="18" charset="0"/>
                <a:ea typeface="標楷體" pitchFamily="65" charset="-120"/>
                <a:cs typeface="Times New Roman" pitchFamily="18" charset="0"/>
              </a:rPr>
              <a:t>20% </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課堂測驗  </a:t>
            </a:r>
            <a:r>
              <a:rPr lang="en-US" altLang="zh-TW" dirty="0" smtClean="0">
                <a:latin typeface="Times New Roman" pitchFamily="18" charset="0"/>
                <a:ea typeface="標楷體" pitchFamily="65" charset="-120"/>
                <a:cs typeface="Times New Roman" pitchFamily="18" charset="0"/>
              </a:rPr>
              <a:t> 35%  </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分組報告   </a:t>
            </a:r>
            <a:r>
              <a:rPr lang="en-US" altLang="zh-TW" dirty="0" smtClean="0">
                <a:latin typeface="Times New Roman" pitchFamily="18" charset="0"/>
                <a:ea typeface="標楷體" pitchFamily="65" charset="-120"/>
                <a:cs typeface="Times New Roman" pitchFamily="18" charset="0"/>
              </a:rPr>
              <a:t>15%</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出席表現  </a:t>
            </a:r>
            <a:r>
              <a:rPr lang="en-US" altLang="zh-TW" dirty="0" smtClean="0">
                <a:latin typeface="Times New Roman" pitchFamily="18" charset="0"/>
                <a:ea typeface="標楷體" pitchFamily="65" charset="-120"/>
                <a:cs typeface="Times New Roman" pitchFamily="18" charset="0"/>
              </a:rPr>
              <a:t> 10%</a:t>
            </a:r>
          </a:p>
          <a:p>
            <a:pPr lvl="1" eaLnBrk="1" hangingPunct="1">
              <a:lnSpc>
                <a:spcPct val="105000"/>
              </a:lnSpc>
              <a:spcBef>
                <a:spcPct val="15000"/>
              </a:spcBef>
            </a:pPr>
            <a:r>
              <a:rPr lang="zh-TW" altLang="en-US" dirty="0" smtClean="0">
                <a:latin typeface="Times New Roman" pitchFamily="18" charset="0"/>
                <a:ea typeface="標楷體" pitchFamily="65" charset="-120"/>
                <a:cs typeface="Times New Roman" pitchFamily="18" charset="0"/>
              </a:rPr>
              <a:t>考試請假規定</a:t>
            </a:r>
          </a:p>
        </p:txBody>
      </p:sp>
      <p:pic>
        <p:nvPicPr>
          <p:cNvPr id="21509" name="Picture 4" descr="j0195384"/>
          <p:cNvPicPr>
            <a:picLocks noChangeAspect="1" noChangeArrowheads="1"/>
          </p:cNvPicPr>
          <p:nvPr/>
        </p:nvPicPr>
        <p:blipFill>
          <a:blip r:embed="rId2" cstate="print"/>
          <a:srcRect/>
          <a:stretch>
            <a:fillRect/>
          </a:stretch>
        </p:blipFill>
        <p:spPr bwMode="auto">
          <a:xfrm>
            <a:off x="6659563" y="3500438"/>
            <a:ext cx="1795462" cy="1833562"/>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pPr>
              <a:defRPr/>
            </a:pPr>
            <a:fld id="{AD0C9FCE-FA97-47C9-AE7C-69C1CF5A3D5F}" type="slidenum">
              <a:rPr lang="zh-TW" altLang="en-US" smtClean="0"/>
              <a:pPr>
                <a:defRPr/>
              </a:pPr>
              <a:t>16</a:t>
            </a:fld>
            <a:endParaRPr lang="en-US" altLang="zh-TW"/>
          </a:p>
        </p:txBody>
      </p:sp>
    </p:spTree>
    <p:extLst>
      <p:ext uri="{BB962C8B-B14F-4D97-AF65-F5344CB8AC3E}">
        <p14:creationId xmlns:p14="http://schemas.microsoft.com/office/powerpoint/2010/main" val="3919627768"/>
      </p:ext>
    </p:extLst>
  </p:cSld>
  <p:clrMapOvr>
    <a:masterClrMapping/>
  </p:clrMapOvr>
  <p:transition spd="med">
    <p:pull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850"/>
            <a:ext cx="8229600" cy="742950"/>
          </a:xfrm>
        </p:spPr>
        <p:txBody>
          <a:bodyPr/>
          <a:lstStyle/>
          <a:p>
            <a:pPr>
              <a:defRPr/>
            </a:pPr>
            <a:r>
              <a:rPr lang="zh-TW" altLang="en-US" sz="4400" dirty="0" smtClean="0">
                <a:latin typeface="Times New Roman" pitchFamily="18" charset="0"/>
                <a:ea typeface="標楷體" pitchFamily="65" charset="-120"/>
                <a:cs typeface="Times New Roman" pitchFamily="18" charset="0"/>
              </a:rPr>
              <a:t>資訊管理系大學部核心能力</a:t>
            </a:r>
            <a:endParaRPr lang="zh-TW" altLang="en-US" sz="4400" dirty="0">
              <a:latin typeface="Times New Roman" pitchFamily="18" charset="0"/>
              <a:ea typeface="標楷體" pitchFamily="65" charset="-120"/>
              <a:cs typeface="Times New Roman" pitchFamily="18" charset="0"/>
            </a:endParaRPr>
          </a:p>
        </p:txBody>
      </p:sp>
      <p:sp>
        <p:nvSpPr>
          <p:cNvPr id="22531" name="內容版面配置區 2"/>
          <p:cNvSpPr>
            <a:spLocks noGrp="1"/>
          </p:cNvSpPr>
          <p:nvPr>
            <p:ph idx="1"/>
          </p:nvPr>
        </p:nvSpPr>
        <p:spPr>
          <a:xfrm>
            <a:off x="457200" y="1752600"/>
            <a:ext cx="8229600" cy="4572000"/>
          </a:xfrm>
        </p:spPr>
        <p:txBody>
          <a:bodyPr/>
          <a:lstStyle/>
          <a:p>
            <a:r>
              <a:rPr lang="zh-TW" altLang="en-US" sz="2400" b="1" smtClean="0">
                <a:latin typeface="Times New Roman" pitchFamily="18" charset="0"/>
                <a:ea typeface="標楷體" pitchFamily="65" charset="-120"/>
                <a:cs typeface="Times New Roman" pitchFamily="18" charset="0"/>
              </a:rPr>
              <a:t>社會互動能力：</a:t>
            </a:r>
            <a:endParaRPr lang="en-US" altLang="zh-TW" sz="2400" b="1" smtClean="0">
              <a:latin typeface="Times New Roman" pitchFamily="18" charset="0"/>
              <a:ea typeface="標楷體" pitchFamily="65" charset="-120"/>
              <a:cs typeface="Times New Roman" pitchFamily="18" charset="0"/>
            </a:endParaRPr>
          </a:p>
          <a:p>
            <a:pPr lvl="1"/>
            <a:r>
              <a:rPr lang="zh-TW" altLang="en-US" sz="2000" smtClean="0">
                <a:latin typeface="Times New Roman" pitchFamily="18" charset="0"/>
                <a:ea typeface="標楷體" pitchFamily="65" charset="-120"/>
                <a:cs typeface="Times New Roman" pitchFamily="18" charset="0"/>
              </a:rPr>
              <a:t>語言理解與表達能力、溝通協調與團隊合作能力、社會關懷的服務觀、專業倫理、國際觀</a:t>
            </a:r>
            <a:endParaRPr lang="en-US" altLang="zh-TW" sz="2000" smtClean="0">
              <a:latin typeface="Times New Roman" pitchFamily="18" charset="0"/>
              <a:ea typeface="標楷體" pitchFamily="65" charset="-120"/>
              <a:cs typeface="Times New Roman" pitchFamily="18" charset="0"/>
            </a:endParaRPr>
          </a:p>
          <a:p>
            <a:r>
              <a:rPr lang="zh-TW" altLang="en-US" sz="2400" b="1" smtClean="0">
                <a:solidFill>
                  <a:srgbClr val="C00000"/>
                </a:solidFill>
                <a:latin typeface="Times New Roman" pitchFamily="18" charset="0"/>
                <a:ea typeface="標楷體" pitchFamily="65" charset="-120"/>
                <a:cs typeface="Times New Roman" pitchFamily="18" charset="0"/>
              </a:rPr>
              <a:t>問題解決能力：</a:t>
            </a:r>
            <a:endParaRPr lang="en-US" altLang="zh-TW" sz="2400" b="1" smtClean="0">
              <a:solidFill>
                <a:srgbClr val="C00000"/>
              </a:solidFill>
              <a:latin typeface="Times New Roman" pitchFamily="18" charset="0"/>
              <a:ea typeface="標楷體" pitchFamily="65" charset="-120"/>
              <a:cs typeface="Times New Roman" pitchFamily="18" charset="0"/>
            </a:endParaRPr>
          </a:p>
          <a:p>
            <a:pPr lvl="1"/>
            <a:r>
              <a:rPr lang="zh-TW" altLang="en-US" sz="2000" smtClean="0">
                <a:solidFill>
                  <a:srgbClr val="C00000"/>
                </a:solidFill>
                <a:latin typeface="Times New Roman" pitchFamily="18" charset="0"/>
                <a:ea typeface="標楷體" pitchFamily="65" charset="-120"/>
                <a:cs typeface="Times New Roman" pitchFamily="18" charset="0"/>
              </a:rPr>
              <a:t>資料蒐集、分析、整理、自我學習與問題解決能力</a:t>
            </a:r>
            <a:endParaRPr lang="en-US" altLang="zh-TW" sz="2000" smtClean="0">
              <a:solidFill>
                <a:srgbClr val="C00000"/>
              </a:solidFill>
              <a:latin typeface="Times New Roman" pitchFamily="18" charset="0"/>
              <a:ea typeface="標楷體" pitchFamily="65" charset="-120"/>
              <a:cs typeface="Times New Roman" pitchFamily="18" charset="0"/>
            </a:endParaRPr>
          </a:p>
          <a:p>
            <a:r>
              <a:rPr lang="zh-TW" altLang="en-US" sz="2400" b="1" smtClean="0">
                <a:latin typeface="Times New Roman" pitchFamily="18" charset="0"/>
                <a:ea typeface="標楷體" pitchFamily="65" charset="-120"/>
                <a:cs typeface="Times New Roman" pitchFamily="18" charset="0"/>
              </a:rPr>
              <a:t>系統建置能力：</a:t>
            </a:r>
            <a:endParaRPr lang="en-US" altLang="zh-TW" sz="2400" b="1" smtClean="0">
              <a:latin typeface="Times New Roman" pitchFamily="18" charset="0"/>
              <a:ea typeface="標楷體" pitchFamily="65" charset="-120"/>
              <a:cs typeface="Times New Roman" pitchFamily="18" charset="0"/>
            </a:endParaRPr>
          </a:p>
          <a:p>
            <a:pPr lvl="1"/>
            <a:r>
              <a:rPr lang="zh-TW" altLang="en-US" sz="2000" smtClean="0">
                <a:latin typeface="Times New Roman" pitchFamily="18" charset="0"/>
                <a:ea typeface="標楷體" pitchFamily="65" charset="-120"/>
                <a:cs typeface="Times New Roman" pitchFamily="18" charset="0"/>
              </a:rPr>
              <a:t>資訊系統的分析、設計、建置能力與專案的規劃、管理能力</a:t>
            </a:r>
            <a:endParaRPr lang="en-US" altLang="zh-TW" sz="2000" smtClean="0">
              <a:latin typeface="Times New Roman" pitchFamily="18" charset="0"/>
              <a:ea typeface="標楷體" pitchFamily="65" charset="-120"/>
              <a:cs typeface="Times New Roman" pitchFamily="18" charset="0"/>
            </a:endParaRPr>
          </a:p>
          <a:p>
            <a:r>
              <a:rPr lang="zh-TW" altLang="en-US" sz="2400" b="1" smtClean="0">
                <a:latin typeface="Times New Roman" pitchFamily="18" charset="0"/>
                <a:ea typeface="標楷體" pitchFamily="65" charset="-120"/>
                <a:cs typeface="Times New Roman" pitchFamily="18" charset="0"/>
              </a:rPr>
              <a:t>資訊管理知能：</a:t>
            </a:r>
            <a:endParaRPr lang="en-US" altLang="zh-TW" sz="2400" b="1" smtClean="0">
              <a:latin typeface="Times New Roman" pitchFamily="18" charset="0"/>
              <a:ea typeface="標楷體" pitchFamily="65" charset="-120"/>
              <a:cs typeface="Times New Roman" pitchFamily="18" charset="0"/>
            </a:endParaRPr>
          </a:p>
          <a:p>
            <a:pPr lvl="1"/>
            <a:r>
              <a:rPr lang="zh-TW" altLang="en-US" sz="2000" smtClean="0">
                <a:latin typeface="Times New Roman" pitchFamily="18" charset="0"/>
                <a:ea typeface="標楷體" pitchFamily="65" charset="-120"/>
                <a:cs typeface="Times New Roman" pitchFamily="18" charset="0"/>
              </a:rPr>
              <a:t>企業資訊管理相關議題的管理知識與技能</a:t>
            </a:r>
            <a:endParaRPr lang="en-US" altLang="zh-TW" sz="2000" smtClean="0">
              <a:latin typeface="Times New Roman" pitchFamily="18" charset="0"/>
              <a:ea typeface="標楷體" pitchFamily="65" charset="-120"/>
              <a:cs typeface="Times New Roman" pitchFamily="18" charset="0"/>
            </a:endParaRPr>
          </a:p>
          <a:p>
            <a:r>
              <a:rPr lang="zh-TW" altLang="en-US" sz="2400" b="1" smtClean="0">
                <a:latin typeface="Times New Roman" pitchFamily="18" charset="0"/>
                <a:ea typeface="標楷體" pitchFamily="65" charset="-120"/>
                <a:cs typeface="Times New Roman" pitchFamily="18" charset="0"/>
              </a:rPr>
              <a:t>跨領域學習：</a:t>
            </a:r>
            <a:endParaRPr lang="en-US" altLang="zh-TW" sz="2400" b="1" smtClean="0">
              <a:latin typeface="Times New Roman" pitchFamily="18" charset="0"/>
              <a:ea typeface="標楷體" pitchFamily="65" charset="-120"/>
              <a:cs typeface="Times New Roman" pitchFamily="18" charset="0"/>
            </a:endParaRPr>
          </a:p>
          <a:p>
            <a:pPr lvl="1"/>
            <a:r>
              <a:rPr lang="zh-TW" altLang="en-US" sz="2000" smtClean="0">
                <a:latin typeface="Times New Roman" pitchFamily="18" charset="0"/>
                <a:ea typeface="標楷體" pitchFamily="65" charset="-120"/>
                <a:cs typeface="Times New Roman" pitchFamily="18" charset="0"/>
              </a:rPr>
              <a:t>跨領域知識的學習與整合能力</a:t>
            </a:r>
          </a:p>
        </p:txBody>
      </p:sp>
    </p:spTree>
    <p:extLst>
      <p:ext uri="{BB962C8B-B14F-4D97-AF65-F5344CB8AC3E}">
        <p14:creationId xmlns:p14="http://schemas.microsoft.com/office/powerpoint/2010/main" val="444357850"/>
      </p:ext>
    </p:extLst>
  </p:cSld>
  <p:clrMapOvr>
    <a:masterClrMapping/>
  </p:clrMapOvr>
  <p:transition spd="med">
    <p:pull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03263"/>
            <a:ext cx="8229600" cy="1368425"/>
          </a:xfrm>
        </p:spPr>
        <p:txBody>
          <a:bodyPr/>
          <a:lstStyle/>
          <a:p>
            <a:pPr>
              <a:defRPr/>
            </a:pPr>
            <a:r>
              <a:rPr lang="en-US" altLang="zh-TW" sz="4400" dirty="0" smtClean="0">
                <a:effectLst/>
              </a:rPr>
              <a:t>Assurance of Learning </a:t>
            </a:r>
            <a:br>
              <a:rPr lang="en-US" altLang="zh-TW" sz="4400" dirty="0" smtClean="0">
                <a:effectLst/>
              </a:rPr>
            </a:br>
            <a:r>
              <a:rPr lang="en-US" altLang="zh-TW" sz="4400" dirty="0" smtClean="0">
                <a:effectLst/>
              </a:rPr>
              <a:t>(</a:t>
            </a:r>
            <a:r>
              <a:rPr lang="en-US" altLang="zh-TW" sz="4400" dirty="0" err="1" smtClean="0">
                <a:effectLst/>
              </a:rPr>
              <a:t>AoL</a:t>
            </a:r>
            <a:r>
              <a:rPr lang="en-US" altLang="zh-TW" sz="4400" dirty="0" smtClean="0">
                <a:effectLst/>
              </a:rPr>
              <a:t> for BS in IM)</a:t>
            </a:r>
            <a:endParaRPr lang="zh-TW" altLang="en-US" sz="4400" dirty="0">
              <a:effectLst/>
            </a:endParaRPr>
          </a:p>
        </p:txBody>
      </p:sp>
      <p:sp>
        <p:nvSpPr>
          <p:cNvPr id="23555" name="內容版面配置區 2"/>
          <p:cNvSpPr>
            <a:spLocks noGrp="1"/>
          </p:cNvSpPr>
          <p:nvPr>
            <p:ph idx="1"/>
          </p:nvPr>
        </p:nvSpPr>
        <p:spPr>
          <a:xfrm>
            <a:off x="357188" y="2286000"/>
            <a:ext cx="8501062" cy="3848100"/>
          </a:xfrm>
        </p:spPr>
        <p:txBody>
          <a:bodyPr/>
          <a:lstStyle/>
          <a:p>
            <a:pPr>
              <a:spcBef>
                <a:spcPts val="1800"/>
              </a:spcBef>
              <a:buNone/>
            </a:pPr>
            <a:r>
              <a:rPr lang="en-US" altLang="zh-TW" sz="2400" dirty="0" smtClean="0">
                <a:latin typeface="Times New Roman" pitchFamily="18" charset="0"/>
                <a:cs typeface="Times New Roman" pitchFamily="18" charset="0"/>
              </a:rPr>
              <a:t>1. U</a:t>
            </a:r>
            <a:r>
              <a:rPr lang="en-US" altLang="zh-TW" sz="2400" dirty="0" smtClean="0"/>
              <a:t>nderstanding of Information Management</a:t>
            </a:r>
            <a:endParaRPr lang="en-US" altLang="zh-TW" sz="2400" dirty="0" smtClean="0">
              <a:latin typeface="Times New Roman" pitchFamily="18" charset="0"/>
              <a:cs typeface="Times New Roman" pitchFamily="18" charset="0"/>
            </a:endParaRPr>
          </a:p>
          <a:p>
            <a:pPr>
              <a:spcBef>
                <a:spcPts val="1800"/>
              </a:spcBef>
              <a:buNone/>
            </a:pPr>
            <a:r>
              <a:rPr lang="en-US" altLang="zh-TW" sz="2400" dirty="0" smtClean="0">
                <a:latin typeface="Times New Roman" pitchFamily="18" charset="0"/>
                <a:cs typeface="Times New Roman" pitchFamily="18" charset="0"/>
              </a:rPr>
              <a:t>2. U</a:t>
            </a:r>
            <a:r>
              <a:rPr lang="en-US" altLang="zh-TW" sz="2400" dirty="0" smtClean="0"/>
              <a:t>nderstanding of Information Technology and its applications</a:t>
            </a:r>
          </a:p>
          <a:p>
            <a:pPr>
              <a:spcBef>
                <a:spcPts val="1800"/>
              </a:spcBef>
              <a:buNone/>
            </a:pPr>
            <a:r>
              <a:rPr lang="en-US" altLang="zh-TW" sz="2400" b="1" dirty="0" smtClean="0">
                <a:latin typeface="Times New Roman" pitchFamily="18" charset="0"/>
                <a:cs typeface="Times New Roman" pitchFamily="18" charset="0"/>
              </a:rPr>
              <a:t>3. A</a:t>
            </a:r>
            <a:r>
              <a:rPr lang="en-US" altLang="zh-TW" sz="2400" b="1" dirty="0" smtClean="0"/>
              <a:t>ble to solve problems</a:t>
            </a:r>
          </a:p>
          <a:p>
            <a:pPr>
              <a:spcBef>
                <a:spcPts val="1800"/>
              </a:spcBef>
              <a:buNone/>
            </a:pPr>
            <a:r>
              <a:rPr lang="en-US" altLang="zh-TW" sz="2400" dirty="0" smtClean="0">
                <a:latin typeface="Times New Roman" pitchFamily="18" charset="0"/>
                <a:cs typeface="Times New Roman" pitchFamily="18" charset="0"/>
              </a:rPr>
              <a:t>4. A</a:t>
            </a:r>
            <a:r>
              <a:rPr lang="en-US" altLang="zh-TW" sz="2400" dirty="0" smtClean="0"/>
              <a:t>ble to communicate effectively</a:t>
            </a:r>
          </a:p>
          <a:p>
            <a:pPr>
              <a:spcBef>
                <a:spcPts val="1800"/>
              </a:spcBef>
              <a:buNone/>
            </a:pPr>
            <a:r>
              <a:rPr lang="en-US" altLang="zh-TW" sz="2400" dirty="0" smtClean="0">
                <a:latin typeface="Times New Roman" pitchFamily="18" charset="0"/>
                <a:cs typeface="Times New Roman" pitchFamily="18" charset="0"/>
              </a:rPr>
              <a:t>5. A</a:t>
            </a:r>
            <a:r>
              <a:rPr lang="en-US" altLang="zh-TW" sz="2400" dirty="0" smtClean="0"/>
              <a:t>ware of issues in ethics and responsibility</a:t>
            </a:r>
            <a:endParaRPr lang="zh-TW" alt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656800898"/>
      </p:ext>
    </p:extLst>
  </p:cSld>
  <p:clrMapOvr>
    <a:masterClrMapping/>
  </p:clrMapOvr>
  <p:transition spd="med">
    <p:pull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9"/>
            <a:ext cx="8229600" cy="1173162"/>
          </a:xfrm>
        </p:spPr>
        <p:txBody>
          <a:bodyPr/>
          <a:lstStyle/>
          <a:p>
            <a:pPr>
              <a:defRPr/>
            </a:pPr>
            <a:r>
              <a:rPr lang="en-US" altLang="zh-TW" dirty="0" err="1" smtClean="0"/>
              <a:t>AoL</a:t>
            </a:r>
            <a:r>
              <a:rPr lang="en-US" altLang="zh-TW" dirty="0" smtClean="0"/>
              <a:t> for Statistics(2)</a:t>
            </a:r>
            <a:endParaRPr lang="zh-TW" altLang="en-US" dirty="0"/>
          </a:p>
        </p:txBody>
      </p:sp>
      <p:sp>
        <p:nvSpPr>
          <p:cNvPr id="3" name="內容版面配置區 2"/>
          <p:cNvSpPr>
            <a:spLocks noGrp="1"/>
          </p:cNvSpPr>
          <p:nvPr>
            <p:ph idx="1"/>
          </p:nvPr>
        </p:nvSpPr>
        <p:spPr>
          <a:xfrm>
            <a:off x="357188" y="1643062"/>
            <a:ext cx="8143875" cy="4713287"/>
          </a:xfrm>
        </p:spPr>
        <p:txBody>
          <a:bodyPr/>
          <a:lstStyle/>
          <a:p>
            <a:pPr>
              <a:lnSpc>
                <a:spcPct val="110000"/>
              </a:lnSpc>
              <a:spcBef>
                <a:spcPts val="600"/>
              </a:spcBef>
              <a:buNone/>
            </a:pPr>
            <a:r>
              <a:rPr lang="en-US" sz="2800" b="1" dirty="0" smtClean="0">
                <a:latin typeface="Times New Roman" pitchFamily="18" charset="0"/>
                <a:cs typeface="Times New Roman" pitchFamily="18" charset="0"/>
              </a:rPr>
              <a:t>3. Students will be able to solve problems.</a:t>
            </a:r>
            <a:endParaRPr lang="zh-TW" altLang="en-US" sz="2800" dirty="0" smtClean="0">
              <a:latin typeface="Times New Roman" pitchFamily="18" charset="0"/>
              <a:cs typeface="Times New Roman" pitchFamily="18" charset="0"/>
            </a:endParaRPr>
          </a:p>
          <a:p>
            <a:pPr marL="900113" lvl="1" indent="-506413">
              <a:lnSpc>
                <a:spcPct val="110000"/>
              </a:lnSpc>
              <a:spcBef>
                <a:spcPts val="600"/>
              </a:spcBef>
              <a:buNone/>
            </a:pPr>
            <a:r>
              <a:rPr lang="en-US" dirty="0" smtClean="0">
                <a:latin typeface="Times New Roman" pitchFamily="18" charset="0"/>
                <a:cs typeface="Times New Roman" pitchFamily="18" charset="0"/>
              </a:rPr>
              <a:t>3-1 Our students will be able to describe the systematic approach of problem-solving. </a:t>
            </a:r>
            <a:endParaRPr lang="zh-TW" altLang="en-US" dirty="0" smtClean="0">
              <a:latin typeface="Times New Roman" pitchFamily="18" charset="0"/>
              <a:cs typeface="Times New Roman" pitchFamily="18" charset="0"/>
            </a:endParaRPr>
          </a:p>
          <a:p>
            <a:pPr marL="900113" lvl="1" indent="-506413">
              <a:lnSpc>
                <a:spcPct val="110000"/>
              </a:lnSpc>
              <a:spcBef>
                <a:spcPts val="600"/>
              </a:spcBef>
              <a:buNone/>
            </a:pPr>
            <a:r>
              <a:rPr lang="en-US" b="1" dirty="0" smtClean="0">
                <a:latin typeface="Times New Roman" pitchFamily="18" charset="0"/>
                <a:cs typeface="Times New Roman" pitchFamily="18" charset="0"/>
              </a:rPr>
              <a:t>3-2 </a:t>
            </a:r>
            <a:r>
              <a:rPr lang="en-US" altLang="zh-TW" b="1" dirty="0" smtClean="0"/>
              <a:t>Students will be able to identify problems within a given context and provide feasible solutions. </a:t>
            </a:r>
          </a:p>
          <a:p>
            <a:pPr marL="900113" lvl="1" indent="-506413">
              <a:lnSpc>
                <a:spcPct val="110000"/>
              </a:lnSpc>
              <a:spcBef>
                <a:spcPts val="600"/>
              </a:spcBef>
              <a:buNone/>
            </a:pPr>
            <a:endParaRPr lang="en-US" altLang="zh-TW" sz="800" b="1" dirty="0" smtClean="0">
              <a:latin typeface="Times New Roman" pitchFamily="18" charset="0"/>
              <a:cs typeface="Times New Roman" pitchFamily="18" charset="0"/>
            </a:endParaRPr>
          </a:p>
          <a:p>
            <a:pPr marL="900113" lvl="1" indent="-182563">
              <a:lnSpc>
                <a:spcPct val="110000"/>
              </a:lnSpc>
              <a:spcBef>
                <a:spcPts val="600"/>
              </a:spcBef>
            </a:pPr>
            <a:r>
              <a:rPr lang="en-US" altLang="zh-TW" b="1" dirty="0" smtClean="0">
                <a:latin typeface="Times New Roman" pitchFamily="18" charset="0"/>
                <a:cs typeface="Times New Roman" pitchFamily="18" charset="0"/>
              </a:rPr>
              <a:t>Criteria: </a:t>
            </a:r>
          </a:p>
          <a:p>
            <a:pPr marL="1174750" lvl="2" indent="-182563">
              <a:lnSpc>
                <a:spcPct val="110000"/>
              </a:lnSpc>
              <a:spcBef>
                <a:spcPts val="600"/>
              </a:spcBef>
            </a:pPr>
            <a:r>
              <a:rPr lang="en-US" altLang="zh-TW" dirty="0" smtClean="0"/>
              <a:t>Understanding the problem context</a:t>
            </a:r>
          </a:p>
          <a:p>
            <a:pPr marL="1174750" lvl="2" indent="-182563">
              <a:lnSpc>
                <a:spcPct val="110000"/>
              </a:lnSpc>
              <a:spcBef>
                <a:spcPts val="600"/>
              </a:spcBef>
            </a:pPr>
            <a:r>
              <a:rPr lang="en-US" altLang="zh-TW" dirty="0" smtClean="0"/>
              <a:t>Capability of grasping a given  problem</a:t>
            </a:r>
          </a:p>
          <a:p>
            <a:pPr marL="1174750" lvl="2" indent="-182563">
              <a:lnSpc>
                <a:spcPct val="110000"/>
              </a:lnSpc>
              <a:spcBef>
                <a:spcPts val="600"/>
              </a:spcBef>
            </a:pPr>
            <a:r>
              <a:rPr lang="en-US" altLang="zh-TW" dirty="0" smtClean="0"/>
              <a:t>Capability of finding a feasible solution</a:t>
            </a:r>
            <a:endParaRPr lang="en-US" altLang="zh-TW" sz="21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604886918"/>
      </p:ext>
    </p:extLst>
  </p:cSld>
  <p:clrMapOvr>
    <a:masterClrMapping/>
  </p:clrMapOvr>
  <p:transition spd="med">
    <p:pull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457200"/>
            <a:ext cx="8229600" cy="694523"/>
          </a:xfrm>
        </p:spPr>
        <p:txBody>
          <a:bodyPr/>
          <a:lstStyle/>
          <a:p>
            <a:r>
              <a:rPr lang="en-US" altLang="zh-TW" sz="4000" dirty="0" smtClean="0">
                <a:ea typeface="新細明體" pitchFamily="18" charset="-120"/>
              </a:rPr>
              <a:t>Introduction</a:t>
            </a:r>
          </a:p>
        </p:txBody>
      </p:sp>
      <p:sp>
        <p:nvSpPr>
          <p:cNvPr id="7171" name="Rectangle 3"/>
          <p:cNvSpPr>
            <a:spLocks noGrp="1" noChangeArrowheads="1"/>
          </p:cNvSpPr>
          <p:nvPr>
            <p:ph idx="1"/>
          </p:nvPr>
        </p:nvSpPr>
        <p:spPr>
          <a:xfrm>
            <a:off x="457200" y="1447800"/>
            <a:ext cx="7772400" cy="4267200"/>
          </a:xfrm>
        </p:spPr>
        <p:txBody>
          <a:bodyPr/>
          <a:lstStyle/>
          <a:p>
            <a:pPr>
              <a:lnSpc>
                <a:spcPct val="150000"/>
              </a:lnSpc>
            </a:pPr>
            <a:r>
              <a:rPr lang="en-US" altLang="zh-TW" b="1" dirty="0" smtClean="0">
                <a:solidFill>
                  <a:srgbClr val="000099"/>
                </a:solidFill>
              </a:rPr>
              <a:t>Statistics</a:t>
            </a:r>
            <a:r>
              <a:rPr lang="en-US" altLang="zh-TW" b="1" i="1" dirty="0" smtClean="0"/>
              <a:t> </a:t>
            </a:r>
            <a:r>
              <a:rPr lang="en-US" altLang="zh-TW" dirty="0" smtClean="0"/>
              <a:t>is the </a:t>
            </a:r>
            <a:r>
              <a:rPr lang="en-US" altLang="zh-TW" u="sng" dirty="0" smtClean="0"/>
              <a:t>science</a:t>
            </a:r>
            <a:r>
              <a:rPr lang="en-US" altLang="zh-TW" dirty="0" smtClean="0"/>
              <a:t> of conducting studies to</a:t>
            </a:r>
          </a:p>
          <a:p>
            <a:pPr marL="900113" lvl="2" indent="14288">
              <a:lnSpc>
                <a:spcPct val="150000"/>
              </a:lnSpc>
              <a:buFont typeface="Wingdings" pitchFamily="2" charset="2"/>
              <a:buNone/>
            </a:pPr>
            <a:r>
              <a:rPr lang="en-US" altLang="zh-TW" sz="2800" dirty="0" smtClean="0"/>
              <a:t>Collect, organize, summarize, analyze, and draw conclusions from data.</a:t>
            </a:r>
          </a:p>
        </p:txBody>
      </p:sp>
      <p:sp>
        <p:nvSpPr>
          <p:cNvPr id="5124" name="Slide Number Placeholder 4"/>
          <p:cNvSpPr>
            <a:spLocks noGrp="1"/>
          </p:cNvSpPr>
          <p:nvPr>
            <p:ph type="sldNum" sz="quarter" idx="12"/>
          </p:nvPr>
        </p:nvSpPr>
        <p:spPr/>
        <p:txBody>
          <a:bodyPr/>
          <a:lstStyle/>
          <a:p>
            <a:pPr>
              <a:defRPr/>
            </a:pPr>
            <a:fld id="{623D136D-75DB-4EA3-BA21-0112EC701769}" type="slidenum">
              <a:rPr lang="en-US" altLang="zh-TW"/>
              <a:pPr>
                <a:defRPr/>
              </a:pPr>
              <a:t>2</a:t>
            </a:fld>
            <a:endParaRPr lang="en-US" altLang="zh-TW" dirty="0"/>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4191000"/>
            <a:ext cx="6838804" cy="18533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001300"/>
      </p:ext>
    </p:extLst>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C245E312-1EC6-4F77-B438-4452147B258D}" type="slidenum">
              <a:rPr lang="zh-TW" altLang="en-US" smtClean="0"/>
              <a:pPr>
                <a:defRPr/>
              </a:pPr>
              <a:t>20</a:t>
            </a:fld>
            <a:endParaRPr lang="en-US" altLang="zh-TW"/>
          </a:p>
        </p:txBody>
      </p:sp>
      <p:graphicFrame>
        <p:nvGraphicFramePr>
          <p:cNvPr id="5" name="表格 4"/>
          <p:cNvGraphicFramePr>
            <a:graphicFrameLocks noGrp="1"/>
          </p:cNvGraphicFramePr>
          <p:nvPr>
            <p:extLst/>
          </p:nvPr>
        </p:nvGraphicFramePr>
        <p:xfrm>
          <a:off x="228600" y="304800"/>
          <a:ext cx="8686799" cy="6127749"/>
        </p:xfrm>
        <a:graphic>
          <a:graphicData uri="http://schemas.openxmlformats.org/drawingml/2006/table">
            <a:tbl>
              <a:tblPr firstRow="1" firstCol="1" bandRow="1" bandCol="1">
                <a:tableStyleId>{5C22544A-7EE6-4342-B048-85BDC9FD1C3A}</a:tableStyleId>
              </a:tblPr>
              <a:tblGrid>
                <a:gridCol w="824750">
                  <a:extLst>
                    <a:ext uri="{9D8B030D-6E8A-4147-A177-3AD203B41FA5}">
                      <a16:colId xmlns:a16="http://schemas.microsoft.com/office/drawing/2014/main" val="3644883511"/>
                    </a:ext>
                  </a:extLst>
                </a:gridCol>
                <a:gridCol w="699250">
                  <a:extLst>
                    <a:ext uri="{9D8B030D-6E8A-4147-A177-3AD203B41FA5}">
                      <a16:colId xmlns:a16="http://schemas.microsoft.com/office/drawing/2014/main" val="2404027631"/>
                    </a:ext>
                  </a:extLst>
                </a:gridCol>
                <a:gridCol w="5867400">
                  <a:extLst>
                    <a:ext uri="{9D8B030D-6E8A-4147-A177-3AD203B41FA5}">
                      <a16:colId xmlns:a16="http://schemas.microsoft.com/office/drawing/2014/main" val="588197730"/>
                    </a:ext>
                  </a:extLst>
                </a:gridCol>
                <a:gridCol w="1295399">
                  <a:extLst>
                    <a:ext uri="{9D8B030D-6E8A-4147-A177-3AD203B41FA5}">
                      <a16:colId xmlns:a16="http://schemas.microsoft.com/office/drawing/2014/main" val="2176368232"/>
                    </a:ext>
                  </a:extLst>
                </a:gridCol>
              </a:tblGrid>
              <a:tr h="568379">
                <a:tc>
                  <a:txBody>
                    <a:bodyPr/>
                    <a:lstStyle/>
                    <a:p>
                      <a:pPr algn="ctr">
                        <a:lnSpc>
                          <a:spcPts val="1200"/>
                        </a:lnSpc>
                        <a:spcAft>
                          <a:spcPts val="0"/>
                        </a:spcAft>
                      </a:pPr>
                      <a:r>
                        <a:rPr lang="en-US" sz="1600" kern="100" dirty="0">
                          <a:effectLst/>
                          <a:latin typeface="Arial" panose="020B0604020202020204" pitchFamily="34" charset="0"/>
                          <a:cs typeface="Arial" panose="020B0604020202020204" pitchFamily="34" charset="0"/>
                        </a:rPr>
                        <a:t/>
                      </a:r>
                      <a:br>
                        <a:rPr lang="en-US" sz="1600" kern="100" dirty="0">
                          <a:effectLst/>
                          <a:latin typeface="Arial" panose="020B0604020202020204" pitchFamily="34" charset="0"/>
                          <a:cs typeface="Arial" panose="020B0604020202020204" pitchFamily="34" charset="0"/>
                        </a:rPr>
                      </a:br>
                      <a:r>
                        <a:rPr lang="zh-TW" sz="1600" kern="100" dirty="0" smtClean="0">
                          <a:effectLst/>
                          <a:latin typeface="Arial" panose="020B0604020202020204" pitchFamily="34" charset="0"/>
                          <a:cs typeface="Arial" panose="020B0604020202020204" pitchFamily="34" charset="0"/>
                        </a:rPr>
                        <a:t>週</a:t>
                      </a:r>
                      <a:r>
                        <a:rPr lang="zh-TW" sz="1600" kern="100" dirty="0">
                          <a:effectLst/>
                          <a:latin typeface="Arial" panose="020B0604020202020204" pitchFamily="34" charset="0"/>
                          <a:cs typeface="Arial" panose="020B0604020202020204" pitchFamily="34" charset="0"/>
                        </a:rPr>
                        <a:t>次</a:t>
                      </a:r>
                      <a:endParaRPr lang="zh-TW" sz="1600" kern="1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lnSpc>
                          <a:spcPts val="1200"/>
                        </a:lnSpc>
                        <a:spcAft>
                          <a:spcPts val="0"/>
                        </a:spcAft>
                      </a:pPr>
                      <a:r>
                        <a:rPr lang="zh-TW" sz="1600" kern="100" dirty="0">
                          <a:effectLst/>
                          <a:latin typeface="Arial" panose="020B0604020202020204" pitchFamily="34" charset="0"/>
                          <a:cs typeface="Arial" panose="020B0604020202020204" pitchFamily="34" charset="0"/>
                        </a:rPr>
                        <a:t>日</a:t>
                      </a:r>
                      <a:r>
                        <a:rPr lang="en-US" sz="1600" kern="100" dirty="0">
                          <a:effectLst/>
                          <a:latin typeface="Arial" panose="020B0604020202020204" pitchFamily="34" charset="0"/>
                          <a:cs typeface="Arial" panose="020B0604020202020204" pitchFamily="34" charset="0"/>
                        </a:rPr>
                        <a:t>   </a:t>
                      </a:r>
                      <a:r>
                        <a:rPr lang="zh-TW" sz="1600" kern="100" dirty="0">
                          <a:effectLst/>
                          <a:latin typeface="Arial" panose="020B0604020202020204" pitchFamily="34" charset="0"/>
                          <a:cs typeface="Arial" panose="020B0604020202020204" pitchFamily="34" charset="0"/>
                        </a:rPr>
                        <a:t>期</a:t>
                      </a:r>
                      <a:endParaRPr lang="zh-TW" sz="1600" kern="1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lnSpc>
                          <a:spcPts val="1800"/>
                        </a:lnSpc>
                        <a:spcAft>
                          <a:spcPts val="0"/>
                        </a:spcAft>
                      </a:pPr>
                      <a:r>
                        <a:rPr lang="zh-TW" sz="1600" kern="100" dirty="0">
                          <a:effectLst/>
                          <a:latin typeface="Arial" panose="020B0604020202020204" pitchFamily="34" charset="0"/>
                          <a:cs typeface="Arial" panose="020B0604020202020204" pitchFamily="34" charset="0"/>
                        </a:rPr>
                        <a:t>教</a:t>
                      </a:r>
                      <a:r>
                        <a:rPr lang="en-US" sz="1600" kern="100" dirty="0">
                          <a:effectLst/>
                          <a:latin typeface="Arial" panose="020B0604020202020204" pitchFamily="34" charset="0"/>
                          <a:cs typeface="Arial" panose="020B0604020202020204" pitchFamily="34" charset="0"/>
                        </a:rPr>
                        <a:t>      </a:t>
                      </a:r>
                      <a:r>
                        <a:rPr lang="zh-TW" sz="1600" kern="100" dirty="0">
                          <a:effectLst/>
                          <a:latin typeface="Arial" panose="020B0604020202020204" pitchFamily="34" charset="0"/>
                          <a:cs typeface="Arial" panose="020B0604020202020204" pitchFamily="34" charset="0"/>
                        </a:rPr>
                        <a:t>學</a:t>
                      </a:r>
                      <a:r>
                        <a:rPr lang="en-US" sz="1600" kern="100" dirty="0">
                          <a:effectLst/>
                          <a:latin typeface="Arial" panose="020B0604020202020204" pitchFamily="34" charset="0"/>
                          <a:cs typeface="Arial" panose="020B0604020202020204" pitchFamily="34" charset="0"/>
                        </a:rPr>
                        <a:t>      </a:t>
                      </a:r>
                      <a:r>
                        <a:rPr lang="zh-TW" sz="1600" kern="100" dirty="0">
                          <a:effectLst/>
                          <a:latin typeface="Arial" panose="020B0604020202020204" pitchFamily="34" charset="0"/>
                          <a:cs typeface="Arial" panose="020B0604020202020204" pitchFamily="34" charset="0"/>
                        </a:rPr>
                        <a:t>進</a:t>
                      </a:r>
                      <a:r>
                        <a:rPr lang="en-US" sz="1600" kern="100" dirty="0">
                          <a:effectLst/>
                          <a:latin typeface="Arial" panose="020B0604020202020204" pitchFamily="34" charset="0"/>
                          <a:cs typeface="Arial" panose="020B0604020202020204" pitchFamily="34" charset="0"/>
                        </a:rPr>
                        <a:t>      </a:t>
                      </a:r>
                      <a:r>
                        <a:rPr lang="zh-TW" sz="1600" kern="100" dirty="0">
                          <a:effectLst/>
                          <a:latin typeface="Arial" panose="020B0604020202020204" pitchFamily="34" charset="0"/>
                          <a:cs typeface="Arial" panose="020B0604020202020204" pitchFamily="34" charset="0"/>
                        </a:rPr>
                        <a:t>度</a:t>
                      </a:r>
                      <a:endParaRPr lang="zh-TW" sz="1600" kern="1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lnSpc>
                          <a:spcPts val="1800"/>
                        </a:lnSpc>
                        <a:spcAft>
                          <a:spcPts val="0"/>
                        </a:spcAft>
                      </a:pPr>
                      <a:r>
                        <a:rPr lang="zh-TW" sz="1600" kern="100" dirty="0">
                          <a:effectLst/>
                          <a:latin typeface="Arial" panose="020B0604020202020204" pitchFamily="34" charset="0"/>
                          <a:cs typeface="Arial" panose="020B0604020202020204" pitchFamily="34" charset="0"/>
                        </a:rPr>
                        <a:t>教 學 評 量</a:t>
                      </a:r>
                      <a:endParaRPr lang="zh-TW" sz="1600" kern="1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2984443456"/>
                  </a:ext>
                </a:extLst>
              </a:tr>
              <a:tr h="634736">
                <a:tc>
                  <a:txBody>
                    <a:bodyPr/>
                    <a:lstStyle/>
                    <a:p>
                      <a:pPr algn="ctr">
                        <a:spcAft>
                          <a:spcPts val="0"/>
                        </a:spcAft>
                      </a:pPr>
                      <a:r>
                        <a:rPr lang="en-US" sz="1600" kern="100">
                          <a:effectLst/>
                          <a:latin typeface="Arial" panose="020B0604020202020204" pitchFamily="34" charset="0"/>
                          <a:cs typeface="Arial" panose="020B0604020202020204" pitchFamily="34" charset="0"/>
                        </a:rPr>
                        <a:t>1</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2/27</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indent="1270">
                        <a:spcAft>
                          <a:spcPts val="0"/>
                        </a:spcAft>
                      </a:pPr>
                      <a:r>
                        <a:rPr lang="en-US" sz="1800" dirty="0">
                          <a:effectLst/>
                          <a:latin typeface="Arial" panose="020B0604020202020204" pitchFamily="34" charset="0"/>
                          <a:cs typeface="Arial" panose="020B0604020202020204" pitchFamily="34" charset="0"/>
                        </a:rPr>
                        <a:t>Course Overview </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spcAft>
                          <a:spcPts val="0"/>
                        </a:spcAft>
                      </a:pPr>
                      <a:r>
                        <a:rPr lang="en-US" sz="1600" kern="100" dirty="0">
                          <a:effectLst/>
                          <a:latin typeface="Arial" panose="020B0604020202020204" pitchFamily="34" charset="0"/>
                          <a:cs typeface="Arial" panose="020B0604020202020204" pitchFamily="34" charset="0"/>
                        </a:rPr>
                        <a:t> </a:t>
                      </a:r>
                      <a:endParaRPr lang="zh-TW" sz="1600" kern="1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286418131"/>
                  </a:ext>
                </a:extLst>
              </a:tr>
              <a:tr h="645270">
                <a:tc>
                  <a:txBody>
                    <a:bodyPr/>
                    <a:lstStyle/>
                    <a:p>
                      <a:pPr algn="ctr">
                        <a:spcAft>
                          <a:spcPts val="0"/>
                        </a:spcAft>
                      </a:pPr>
                      <a:r>
                        <a:rPr lang="en-US" sz="1600" kern="100">
                          <a:effectLst/>
                          <a:latin typeface="Arial" panose="020B0604020202020204" pitchFamily="34" charset="0"/>
                          <a:cs typeface="Arial" panose="020B0604020202020204" pitchFamily="34" charset="0"/>
                        </a:rPr>
                        <a:t>2</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3/06</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a:spcAft>
                          <a:spcPts val="0"/>
                        </a:spcAft>
                      </a:pPr>
                      <a:r>
                        <a:rPr lang="en-US" sz="1800" dirty="0">
                          <a:effectLst/>
                          <a:latin typeface="Arial" panose="020B0604020202020204" pitchFamily="34" charset="0"/>
                          <a:cs typeface="Arial" panose="020B0604020202020204" pitchFamily="34" charset="0"/>
                        </a:rPr>
                        <a:t>Review sampling distribution, confidence intervals </a:t>
                      </a:r>
                      <a:endParaRPr lang="zh-TW" sz="1800" dirty="0">
                        <a:effectLst/>
                        <a:latin typeface="Arial" panose="020B0604020202020204" pitchFamily="34" charset="0"/>
                        <a:cs typeface="Arial" panose="020B0604020202020204" pitchFamily="34" charset="0"/>
                      </a:endParaRPr>
                    </a:p>
                    <a:p>
                      <a:pPr marL="79375">
                        <a:spcAft>
                          <a:spcPts val="0"/>
                        </a:spcAft>
                      </a:pPr>
                      <a:r>
                        <a:rPr lang="en-US" sz="1800" dirty="0">
                          <a:effectLst/>
                          <a:latin typeface="Arial" panose="020B0604020202020204" pitchFamily="34" charset="0"/>
                          <a:cs typeface="Arial" panose="020B0604020202020204" pitchFamily="34" charset="0"/>
                        </a:rPr>
                        <a:t>Confidence intervals for one proportion</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spcAft>
                          <a:spcPts val="0"/>
                        </a:spcAft>
                      </a:pPr>
                      <a:r>
                        <a:rPr lang="en-US" sz="1600" kern="100">
                          <a:effectLst/>
                          <a:latin typeface="Arial" panose="020B0604020202020204" pitchFamily="34" charset="0"/>
                          <a:cs typeface="Arial" panose="020B0604020202020204" pitchFamily="34" charset="0"/>
                        </a:rPr>
                        <a:t> </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450726509"/>
                  </a:ext>
                </a:extLst>
              </a:tr>
              <a:tr h="645270">
                <a:tc>
                  <a:txBody>
                    <a:bodyPr/>
                    <a:lstStyle/>
                    <a:p>
                      <a:pPr algn="ctr">
                        <a:spcAft>
                          <a:spcPts val="0"/>
                        </a:spcAft>
                      </a:pPr>
                      <a:r>
                        <a:rPr lang="en-US" sz="1600" kern="100">
                          <a:effectLst/>
                          <a:latin typeface="Arial" panose="020B0604020202020204" pitchFamily="34" charset="0"/>
                          <a:cs typeface="Arial" panose="020B0604020202020204" pitchFamily="34" charset="0"/>
                        </a:rPr>
                        <a:t>3</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3/13</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a:spcAft>
                          <a:spcPts val="0"/>
                        </a:spcAft>
                      </a:pPr>
                      <a:r>
                        <a:rPr lang="en-US" sz="1800" dirty="0">
                          <a:effectLst/>
                          <a:latin typeface="Arial" panose="020B0604020202020204" pitchFamily="34" charset="0"/>
                          <a:cs typeface="Arial" panose="020B0604020202020204" pitchFamily="34" charset="0"/>
                        </a:rPr>
                        <a:t>Sample size for proportions</a:t>
                      </a:r>
                      <a:endParaRPr lang="zh-TW" sz="1800" dirty="0">
                        <a:effectLst/>
                        <a:latin typeface="Arial" panose="020B0604020202020204" pitchFamily="34" charset="0"/>
                        <a:cs typeface="Arial" panose="020B0604020202020204" pitchFamily="34" charset="0"/>
                      </a:endParaRPr>
                    </a:p>
                    <a:p>
                      <a:pPr marL="79375" algn="just">
                        <a:spcAft>
                          <a:spcPts val="0"/>
                        </a:spcAft>
                      </a:pPr>
                      <a:r>
                        <a:rPr lang="en-US" sz="1700" dirty="0">
                          <a:effectLst/>
                          <a:latin typeface="Arial" panose="020B0604020202020204" pitchFamily="34" charset="0"/>
                          <a:cs typeface="Arial" panose="020B0604020202020204" pitchFamily="34" charset="0"/>
                        </a:rPr>
                        <a:t>Confidence intervals for variances and standard deviations</a:t>
                      </a:r>
                      <a:endParaRPr lang="zh-TW" sz="17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Test (0)</a:t>
                      </a:r>
                      <a:endParaRPr lang="zh-TW" sz="16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2658766524"/>
                  </a:ext>
                </a:extLst>
              </a:tr>
              <a:tr h="645270">
                <a:tc>
                  <a:txBody>
                    <a:bodyPr/>
                    <a:lstStyle/>
                    <a:p>
                      <a:pPr algn="ctr">
                        <a:spcAft>
                          <a:spcPts val="0"/>
                        </a:spcAft>
                      </a:pPr>
                      <a:r>
                        <a:rPr lang="en-US" sz="1600" kern="100">
                          <a:effectLst/>
                          <a:latin typeface="Arial" panose="020B0604020202020204" pitchFamily="34" charset="0"/>
                          <a:cs typeface="Arial" panose="020B0604020202020204" pitchFamily="34" charset="0"/>
                        </a:rPr>
                        <a:t>4</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3/20</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a:spcAft>
                          <a:spcPts val="0"/>
                        </a:spcAft>
                      </a:pPr>
                      <a:r>
                        <a:rPr lang="en-US" sz="1800" dirty="0">
                          <a:effectLst/>
                          <a:latin typeface="Arial" panose="020B0604020202020204" pitchFamily="34" charset="0"/>
                          <a:cs typeface="Arial" panose="020B0604020202020204" pitchFamily="34" charset="0"/>
                        </a:rPr>
                        <a:t>Hypothesis testing overview </a:t>
                      </a:r>
                      <a:r>
                        <a:rPr lang="zh-TW" sz="1800" dirty="0">
                          <a:effectLst/>
                          <a:latin typeface="Arial" panose="020B0604020202020204" pitchFamily="34" charset="0"/>
                          <a:cs typeface="Arial" panose="020B0604020202020204" pitchFamily="34" charset="0"/>
                        </a:rPr>
                        <a:t/>
                      </a:r>
                      <a:br>
                        <a:rPr lang="zh-TW" sz="1800" dirty="0">
                          <a:effectLst/>
                          <a:latin typeface="Arial" panose="020B0604020202020204" pitchFamily="34" charset="0"/>
                          <a:cs typeface="Arial" panose="020B0604020202020204" pitchFamily="34" charset="0"/>
                        </a:rPr>
                      </a:br>
                      <a:r>
                        <a:rPr lang="zh-TW" sz="1800" dirty="0">
                          <a:effectLst/>
                          <a:latin typeface="Arial" panose="020B0604020202020204" pitchFamily="34" charset="0"/>
                          <a:cs typeface="Arial" panose="020B0604020202020204" pitchFamily="34" charset="0"/>
                        </a:rPr>
                        <a:t>P-value method for hypothesis testing</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Test (1)</a:t>
                      </a:r>
                      <a:endParaRPr lang="zh-TW" sz="1600" dirty="0">
                        <a:effectLst/>
                        <a:latin typeface="Arial" panose="020B0604020202020204" pitchFamily="34" charset="0"/>
                        <a:cs typeface="Arial" panose="020B0604020202020204" pitchFamily="34" charset="0"/>
                      </a:endParaRPr>
                    </a:p>
                    <a:p>
                      <a:pPr algn="ctr">
                        <a:spcAft>
                          <a:spcPts val="0"/>
                        </a:spcAft>
                      </a:pPr>
                      <a:r>
                        <a:rPr lang="zh-TW" sz="1600" kern="100" dirty="0">
                          <a:effectLst/>
                          <a:latin typeface="Arial" panose="020B0604020202020204" pitchFamily="34" charset="0"/>
                          <a:cs typeface="Arial" panose="020B0604020202020204" pitchFamily="34" charset="0"/>
                        </a:rPr>
                        <a:t>確定分組名單</a:t>
                      </a:r>
                      <a:endParaRPr lang="zh-TW" sz="16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2388240423"/>
                  </a:ext>
                </a:extLst>
              </a:tr>
              <a:tr h="565648">
                <a:tc>
                  <a:txBody>
                    <a:bodyPr/>
                    <a:lstStyle/>
                    <a:p>
                      <a:pPr algn="ctr">
                        <a:spcAft>
                          <a:spcPts val="0"/>
                        </a:spcAft>
                      </a:pPr>
                      <a:r>
                        <a:rPr lang="en-US" sz="1600" kern="100">
                          <a:effectLst/>
                          <a:latin typeface="Arial" panose="020B0604020202020204" pitchFamily="34" charset="0"/>
                          <a:cs typeface="Arial" panose="020B0604020202020204" pitchFamily="34" charset="0"/>
                        </a:rPr>
                        <a:t>5</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3/27</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indent="1270">
                        <a:spcAft>
                          <a:spcPts val="0"/>
                        </a:spcAft>
                      </a:pPr>
                      <a:r>
                        <a:rPr lang="en-US" sz="1800" dirty="0">
                          <a:effectLst/>
                          <a:latin typeface="Arial" panose="020B0604020202020204" pitchFamily="34" charset="0"/>
                          <a:cs typeface="Arial" panose="020B0604020202020204" pitchFamily="34" charset="0"/>
                        </a:rPr>
                        <a:t>Test for a proportion</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1351151934"/>
                  </a:ext>
                </a:extLst>
              </a:tr>
              <a:tr h="565648">
                <a:tc>
                  <a:txBody>
                    <a:bodyPr/>
                    <a:lstStyle/>
                    <a:p>
                      <a:pPr algn="ctr">
                        <a:spcAft>
                          <a:spcPts val="0"/>
                        </a:spcAft>
                      </a:pPr>
                      <a:r>
                        <a:rPr lang="en-US" sz="1600" kern="100">
                          <a:effectLst/>
                          <a:latin typeface="Arial" panose="020B0604020202020204" pitchFamily="34" charset="0"/>
                          <a:cs typeface="Arial" panose="020B0604020202020204" pitchFamily="34" charset="0"/>
                        </a:rPr>
                        <a:t>6</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4/03</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indent="1270">
                        <a:spcAft>
                          <a:spcPts val="0"/>
                        </a:spcAft>
                      </a:pPr>
                      <a:r>
                        <a:rPr lang="en-US" sz="1800" dirty="0">
                          <a:effectLst/>
                          <a:latin typeface="Arial" panose="020B0604020202020204" pitchFamily="34" charset="0"/>
                          <a:cs typeface="Arial" panose="020B0604020202020204" pitchFamily="34" charset="0"/>
                        </a:rPr>
                        <a:t>Test for a variance, and standard deviation</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801981287"/>
                  </a:ext>
                </a:extLst>
              </a:tr>
              <a:tr h="645270">
                <a:tc>
                  <a:txBody>
                    <a:bodyPr/>
                    <a:lstStyle/>
                    <a:p>
                      <a:pPr algn="ctr">
                        <a:spcAft>
                          <a:spcPts val="0"/>
                        </a:spcAft>
                      </a:pPr>
                      <a:r>
                        <a:rPr lang="en-US" sz="1600" kern="100">
                          <a:effectLst/>
                          <a:latin typeface="Arial" panose="020B0604020202020204" pitchFamily="34" charset="0"/>
                          <a:cs typeface="Arial" panose="020B0604020202020204" pitchFamily="34" charset="0"/>
                        </a:rPr>
                        <a:t>7</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4/10</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a:spcAft>
                          <a:spcPts val="0"/>
                        </a:spcAft>
                      </a:pPr>
                      <a:r>
                        <a:rPr lang="en-US" sz="1800" dirty="0">
                          <a:effectLst/>
                          <a:latin typeface="Arial" panose="020B0604020202020204" pitchFamily="34" charset="0"/>
                          <a:cs typeface="Arial" panose="020B0604020202020204" pitchFamily="34" charset="0"/>
                        </a:rPr>
                        <a:t>Testing the difference between two means</a:t>
                      </a:r>
                      <a:r>
                        <a:rPr lang="zh-TW" sz="1800" dirty="0">
                          <a:effectLst/>
                          <a:latin typeface="Arial" panose="020B0604020202020204" pitchFamily="34" charset="0"/>
                          <a:cs typeface="Arial" panose="020B0604020202020204" pitchFamily="34" charset="0"/>
                        </a:rPr>
                        <a:t/>
                      </a:r>
                      <a:br>
                        <a:rPr lang="zh-TW" sz="1800" dirty="0">
                          <a:effectLst/>
                          <a:latin typeface="Arial" panose="020B0604020202020204" pitchFamily="34" charset="0"/>
                          <a:cs typeface="Arial" panose="020B0604020202020204" pitchFamily="34" charset="0"/>
                        </a:rPr>
                      </a:br>
                      <a:r>
                        <a:rPr lang="zh-TW" sz="1800" dirty="0">
                          <a:effectLst/>
                          <a:latin typeface="Arial" panose="020B0604020202020204" pitchFamily="34" charset="0"/>
                          <a:cs typeface="Arial" panose="020B0604020202020204" pitchFamily="34" charset="0"/>
                        </a:rPr>
                        <a:t>(dependent samples &amp; independent samples) </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kern="100">
                          <a:effectLst/>
                          <a:latin typeface="Arial" panose="020B0604020202020204" pitchFamily="34" charset="0"/>
                          <a:cs typeface="Arial" panose="020B0604020202020204" pitchFamily="34" charset="0"/>
                        </a:rPr>
                        <a:t>Test (2)</a:t>
                      </a:r>
                      <a:endParaRPr lang="zh-TW" sz="1600">
                        <a:effectLst/>
                        <a:latin typeface="Arial" panose="020B0604020202020204" pitchFamily="34" charset="0"/>
                        <a:cs typeface="Arial" panose="020B0604020202020204" pitchFamily="34" charset="0"/>
                      </a:endParaRPr>
                    </a:p>
                    <a:p>
                      <a:pPr algn="ctr">
                        <a:spcAft>
                          <a:spcPts val="0"/>
                        </a:spcAft>
                      </a:pPr>
                      <a:r>
                        <a:rPr lang="zh-TW" sz="1600" kern="100">
                          <a:effectLst/>
                          <a:latin typeface="Arial" panose="020B0604020202020204" pitchFamily="34" charset="0"/>
                          <a:cs typeface="Arial" panose="020B0604020202020204" pitchFamily="34" charset="0"/>
                        </a:rPr>
                        <a:t>確定報告題目</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3884203069"/>
                  </a:ext>
                </a:extLst>
              </a:tr>
              <a:tr h="577522">
                <a:tc>
                  <a:txBody>
                    <a:bodyPr/>
                    <a:lstStyle/>
                    <a:p>
                      <a:pPr algn="ctr">
                        <a:spcAft>
                          <a:spcPts val="0"/>
                        </a:spcAft>
                      </a:pPr>
                      <a:r>
                        <a:rPr lang="en-US" sz="1600" kern="100">
                          <a:effectLst/>
                          <a:latin typeface="Arial" panose="020B0604020202020204" pitchFamily="34" charset="0"/>
                          <a:cs typeface="Arial" panose="020B0604020202020204" pitchFamily="34" charset="0"/>
                        </a:rPr>
                        <a:t>8</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4/17</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indent="1270">
                        <a:spcAft>
                          <a:spcPts val="0"/>
                        </a:spcAft>
                      </a:pPr>
                      <a:r>
                        <a:rPr lang="en-US" sz="1800" dirty="0">
                          <a:effectLst/>
                          <a:latin typeface="Arial" panose="020B0604020202020204" pitchFamily="34" charset="0"/>
                          <a:cs typeface="Arial" panose="020B0604020202020204" pitchFamily="34" charset="0"/>
                        </a:rPr>
                        <a:t>Testing the difference between proportions</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4053986236"/>
                  </a:ext>
                </a:extLst>
              </a:tr>
              <a:tr h="634736">
                <a:tc>
                  <a:txBody>
                    <a:bodyPr/>
                    <a:lstStyle/>
                    <a:p>
                      <a:pPr algn="ctr">
                        <a:spcAft>
                          <a:spcPts val="0"/>
                        </a:spcAft>
                      </a:pPr>
                      <a:r>
                        <a:rPr lang="en-US" sz="1600" kern="100">
                          <a:effectLst/>
                          <a:latin typeface="Arial" panose="020B0604020202020204" pitchFamily="34" charset="0"/>
                          <a:cs typeface="Arial" panose="020B0604020202020204" pitchFamily="34" charset="0"/>
                        </a:rPr>
                        <a:t>9</a:t>
                      </a:r>
                      <a:endParaRPr lang="zh-TW" sz="1600" kern="1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a:effectLst/>
                          <a:latin typeface="Arial" panose="020B0604020202020204" pitchFamily="34" charset="0"/>
                          <a:cs typeface="Arial" panose="020B0604020202020204" pitchFamily="34" charset="0"/>
                        </a:rPr>
                        <a:t>4/24</a:t>
                      </a:r>
                      <a:r>
                        <a:rPr lang="en-US" sz="1600" kern="100">
                          <a:effectLst/>
                          <a:latin typeface="Arial" panose="020B0604020202020204" pitchFamily="34" charset="0"/>
                          <a:cs typeface="Arial" panose="020B0604020202020204" pitchFamily="34" charset="0"/>
                        </a:rPr>
                        <a:t> </a:t>
                      </a:r>
                      <a:endParaRPr lang="zh-TW" sz="160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marL="79375" indent="1270">
                        <a:spcAft>
                          <a:spcPts val="0"/>
                        </a:spcAft>
                      </a:pPr>
                      <a:r>
                        <a:rPr lang="en-US" sz="1800" dirty="0">
                          <a:effectLst/>
                          <a:latin typeface="Arial" panose="020B0604020202020204" pitchFamily="34" charset="0"/>
                          <a:cs typeface="Arial" panose="020B0604020202020204" pitchFamily="34" charset="0"/>
                        </a:rPr>
                        <a:t>Midterm </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 Midterm </a:t>
                      </a:r>
                      <a:endParaRPr lang="zh-TW" sz="1600" dirty="0">
                        <a:effectLst/>
                        <a:latin typeface="Arial" panose="020B0604020202020204" pitchFamily="34" charset="0"/>
                        <a:ea typeface="新細明體" panose="02020500000000000000" pitchFamily="18" charset="-120"/>
                        <a:cs typeface="Arial" panose="020B0604020202020204" pitchFamily="34" charset="0"/>
                      </a:endParaRPr>
                    </a:p>
                  </a:txBody>
                  <a:tcPr marL="17780" marR="17780" marT="0" marB="0" anchor="ctr"/>
                </a:tc>
                <a:extLst>
                  <a:ext uri="{0D108BD9-81ED-4DB2-BD59-A6C34878D82A}">
                    <a16:rowId xmlns:a16="http://schemas.microsoft.com/office/drawing/2014/main" val="52932580"/>
                  </a:ext>
                </a:extLst>
              </a:tr>
            </a:tbl>
          </a:graphicData>
        </a:graphic>
      </p:graphicFrame>
    </p:spTree>
    <p:extLst>
      <p:ext uri="{BB962C8B-B14F-4D97-AF65-F5344CB8AC3E}">
        <p14:creationId xmlns:p14="http://schemas.microsoft.com/office/powerpoint/2010/main" val="2980415548"/>
      </p:ext>
    </p:extLst>
  </p:cSld>
  <p:clrMapOvr>
    <a:masterClrMapping/>
  </p:clrMapOvr>
  <p:transition spd="med">
    <p:pull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21</a:t>
            </a:fld>
            <a:endParaRPr lang="en-US" altLang="zh-TW"/>
          </a:p>
        </p:txBody>
      </p:sp>
      <p:graphicFrame>
        <p:nvGraphicFramePr>
          <p:cNvPr id="3" name="表格 2"/>
          <p:cNvGraphicFramePr>
            <a:graphicFrameLocks noGrp="1"/>
          </p:cNvGraphicFramePr>
          <p:nvPr>
            <p:extLst/>
          </p:nvPr>
        </p:nvGraphicFramePr>
        <p:xfrm>
          <a:off x="381000" y="533398"/>
          <a:ext cx="8458199" cy="5943605"/>
        </p:xfrm>
        <a:graphic>
          <a:graphicData uri="http://schemas.openxmlformats.org/drawingml/2006/table">
            <a:tbl>
              <a:tblPr firstRow="1" firstCol="1" bandRow="1" bandCol="1">
                <a:tableStyleId>{5C22544A-7EE6-4342-B048-85BDC9FD1C3A}</a:tableStyleId>
              </a:tblPr>
              <a:tblGrid>
                <a:gridCol w="825632">
                  <a:extLst>
                    <a:ext uri="{9D8B030D-6E8A-4147-A177-3AD203B41FA5}">
                      <a16:colId xmlns:a16="http://schemas.microsoft.com/office/drawing/2014/main" val="1823261213"/>
                    </a:ext>
                  </a:extLst>
                </a:gridCol>
                <a:gridCol w="832873">
                  <a:extLst>
                    <a:ext uri="{9D8B030D-6E8A-4147-A177-3AD203B41FA5}">
                      <a16:colId xmlns:a16="http://schemas.microsoft.com/office/drawing/2014/main" val="1919010628"/>
                    </a:ext>
                  </a:extLst>
                </a:gridCol>
                <a:gridCol w="5399198">
                  <a:extLst>
                    <a:ext uri="{9D8B030D-6E8A-4147-A177-3AD203B41FA5}">
                      <a16:colId xmlns:a16="http://schemas.microsoft.com/office/drawing/2014/main" val="2195612975"/>
                    </a:ext>
                  </a:extLst>
                </a:gridCol>
                <a:gridCol w="1400496">
                  <a:extLst>
                    <a:ext uri="{9D8B030D-6E8A-4147-A177-3AD203B41FA5}">
                      <a16:colId xmlns:a16="http://schemas.microsoft.com/office/drawing/2014/main" val="4139083894"/>
                    </a:ext>
                  </a:extLst>
                </a:gridCol>
              </a:tblGrid>
              <a:tr h="670541">
                <a:tc>
                  <a:txBody>
                    <a:bodyPr/>
                    <a:lstStyle/>
                    <a:p>
                      <a:pPr algn="ctr">
                        <a:lnSpc>
                          <a:spcPts val="1200"/>
                        </a:lnSpc>
                        <a:spcAft>
                          <a:spcPts val="0"/>
                        </a:spcAft>
                      </a:pPr>
                      <a:r>
                        <a:rPr lang="zh-TW" sz="1800" kern="100" dirty="0" smtClean="0">
                          <a:effectLst/>
                          <a:latin typeface="Arial" panose="020B0604020202020204" pitchFamily="34" charset="0"/>
                          <a:cs typeface="Arial" panose="020B0604020202020204" pitchFamily="34" charset="0"/>
                        </a:rPr>
                        <a:t>週</a:t>
                      </a:r>
                      <a:r>
                        <a:rPr lang="zh-TW" sz="1800" kern="100" dirty="0">
                          <a:effectLst/>
                          <a:latin typeface="Arial" panose="020B0604020202020204" pitchFamily="34" charset="0"/>
                          <a:cs typeface="Arial" panose="020B0604020202020204" pitchFamily="34" charset="0"/>
                        </a:rPr>
                        <a:t>次</a:t>
                      </a:r>
                      <a:endParaRPr lang="zh-TW" sz="1800" kern="100" dirty="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lnSpc>
                          <a:spcPts val="1200"/>
                        </a:lnSpc>
                        <a:spcAft>
                          <a:spcPts val="0"/>
                        </a:spcAft>
                      </a:pPr>
                      <a:r>
                        <a:rPr lang="zh-TW" sz="1800" kern="100">
                          <a:effectLst/>
                          <a:latin typeface="Arial" panose="020B0604020202020204" pitchFamily="34" charset="0"/>
                          <a:cs typeface="Arial" panose="020B0604020202020204" pitchFamily="34" charset="0"/>
                        </a:rPr>
                        <a:t>日</a:t>
                      </a:r>
                      <a:r>
                        <a:rPr lang="en-US" sz="1800" kern="100">
                          <a:effectLst/>
                          <a:latin typeface="Arial" panose="020B0604020202020204" pitchFamily="34" charset="0"/>
                          <a:cs typeface="Arial" panose="020B0604020202020204" pitchFamily="34" charset="0"/>
                        </a:rPr>
                        <a:t>   </a:t>
                      </a:r>
                      <a:r>
                        <a:rPr lang="zh-TW" sz="1800" kern="100">
                          <a:effectLst/>
                          <a:latin typeface="Arial" panose="020B0604020202020204" pitchFamily="34" charset="0"/>
                          <a:cs typeface="Arial" panose="020B0604020202020204" pitchFamily="34" charset="0"/>
                        </a:rPr>
                        <a:t>期</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lnSpc>
                          <a:spcPts val="1800"/>
                        </a:lnSpc>
                        <a:spcAft>
                          <a:spcPts val="0"/>
                        </a:spcAft>
                      </a:pPr>
                      <a:r>
                        <a:rPr lang="zh-TW" sz="1800" kern="100" dirty="0">
                          <a:effectLst/>
                          <a:latin typeface="Arial" panose="020B0604020202020204" pitchFamily="34" charset="0"/>
                          <a:cs typeface="Arial" panose="020B0604020202020204" pitchFamily="34" charset="0"/>
                        </a:rPr>
                        <a:t>教</a:t>
                      </a:r>
                      <a:r>
                        <a:rPr lang="en-US" sz="1800" kern="100" dirty="0">
                          <a:effectLst/>
                          <a:latin typeface="Arial" panose="020B0604020202020204" pitchFamily="34" charset="0"/>
                          <a:cs typeface="Arial" panose="020B0604020202020204" pitchFamily="34" charset="0"/>
                        </a:rPr>
                        <a:t>      </a:t>
                      </a:r>
                      <a:r>
                        <a:rPr lang="zh-TW" sz="1800" kern="100" dirty="0">
                          <a:effectLst/>
                          <a:latin typeface="Arial" panose="020B0604020202020204" pitchFamily="34" charset="0"/>
                          <a:cs typeface="Arial" panose="020B0604020202020204" pitchFamily="34" charset="0"/>
                        </a:rPr>
                        <a:t>學</a:t>
                      </a:r>
                      <a:r>
                        <a:rPr lang="en-US" sz="1800" kern="100" dirty="0">
                          <a:effectLst/>
                          <a:latin typeface="Arial" panose="020B0604020202020204" pitchFamily="34" charset="0"/>
                          <a:cs typeface="Arial" panose="020B0604020202020204" pitchFamily="34" charset="0"/>
                        </a:rPr>
                        <a:t>      </a:t>
                      </a:r>
                      <a:r>
                        <a:rPr lang="zh-TW" sz="1800" kern="100" dirty="0">
                          <a:effectLst/>
                          <a:latin typeface="Arial" panose="020B0604020202020204" pitchFamily="34" charset="0"/>
                          <a:cs typeface="Arial" panose="020B0604020202020204" pitchFamily="34" charset="0"/>
                        </a:rPr>
                        <a:t>進</a:t>
                      </a:r>
                      <a:r>
                        <a:rPr lang="en-US" sz="1800" kern="100" dirty="0">
                          <a:effectLst/>
                          <a:latin typeface="Arial" panose="020B0604020202020204" pitchFamily="34" charset="0"/>
                          <a:cs typeface="Arial" panose="020B0604020202020204" pitchFamily="34" charset="0"/>
                        </a:rPr>
                        <a:t>      </a:t>
                      </a:r>
                      <a:r>
                        <a:rPr lang="zh-TW" sz="1800" kern="100" dirty="0">
                          <a:effectLst/>
                          <a:latin typeface="Arial" panose="020B0604020202020204" pitchFamily="34" charset="0"/>
                          <a:cs typeface="Arial" panose="020B0604020202020204" pitchFamily="34" charset="0"/>
                        </a:rPr>
                        <a:t>度</a:t>
                      </a:r>
                      <a:endParaRPr lang="zh-TW" sz="1800" kern="100" dirty="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lnSpc>
                          <a:spcPts val="1800"/>
                        </a:lnSpc>
                        <a:spcAft>
                          <a:spcPts val="0"/>
                        </a:spcAft>
                      </a:pPr>
                      <a:r>
                        <a:rPr lang="zh-TW" sz="1800" kern="100">
                          <a:effectLst/>
                          <a:latin typeface="Arial" panose="020B0604020202020204" pitchFamily="34" charset="0"/>
                          <a:cs typeface="Arial" panose="020B0604020202020204" pitchFamily="34" charset="0"/>
                        </a:rPr>
                        <a:t>教 學 評 量</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2094104614"/>
                  </a:ext>
                </a:extLst>
              </a:tr>
              <a:tr h="620608">
                <a:tc>
                  <a:txBody>
                    <a:bodyPr/>
                    <a:lstStyle/>
                    <a:p>
                      <a:pPr algn="ct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5/01</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a:spcAft>
                          <a:spcPts val="0"/>
                        </a:spcAft>
                      </a:pPr>
                      <a:r>
                        <a:rPr lang="en-US" sz="1800">
                          <a:effectLst/>
                          <a:latin typeface="Arial" panose="020B0604020202020204" pitchFamily="34" charset="0"/>
                          <a:cs typeface="Arial" panose="020B0604020202020204" pitchFamily="34" charset="0"/>
                        </a:rPr>
                        <a:t>Testing the difference between two variances</a:t>
                      </a:r>
                      <a:endParaRPr lang="zh-TW" sz="1800">
                        <a:effectLst/>
                        <a:latin typeface="Arial" panose="020B0604020202020204" pitchFamily="34" charset="0"/>
                        <a:cs typeface="Arial" panose="020B0604020202020204" pitchFamily="34" charset="0"/>
                      </a:endParaRPr>
                    </a:p>
                    <a:p>
                      <a:pPr marL="79375">
                        <a:spcAft>
                          <a:spcPts val="0"/>
                        </a:spcAft>
                      </a:pPr>
                      <a:r>
                        <a:rPr lang="en-US" sz="1800">
                          <a:effectLst/>
                          <a:latin typeface="Arial" panose="020B0604020202020204" pitchFamily="34" charset="0"/>
                          <a:cs typeface="Arial" panose="020B0604020202020204" pitchFamily="34" charset="0"/>
                        </a:rPr>
                        <a:t>Application of Chi-Squared Tests (I)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zh-TW" sz="1800" kern="100" dirty="0">
                          <a:effectLst/>
                          <a:latin typeface="Arial" panose="020B0604020202020204" pitchFamily="34" charset="0"/>
                          <a:cs typeface="Arial" panose="020B0604020202020204" pitchFamily="34" charset="0"/>
                        </a:rPr>
                        <a:t>確定問卷</a:t>
                      </a:r>
                      <a:endParaRPr lang="zh-TW" sz="1800" kern="100" dirty="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2870994380"/>
                  </a:ext>
                </a:extLst>
              </a:tr>
              <a:tr h="542506">
                <a:tc>
                  <a:txBody>
                    <a:bodyPr/>
                    <a:lstStyle/>
                    <a:p>
                      <a:pPr algn="ctr">
                        <a:spcAft>
                          <a:spcPts val="0"/>
                        </a:spcAft>
                      </a:pPr>
                      <a:r>
                        <a:rPr lang="en-US" sz="1800" kern="100">
                          <a:effectLst/>
                          <a:latin typeface="Arial" panose="020B0604020202020204" pitchFamily="34" charset="0"/>
                          <a:cs typeface="Arial" panose="020B0604020202020204" pitchFamily="34" charset="0"/>
                        </a:rPr>
                        <a:t>11</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5/08</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a:spcAft>
                          <a:spcPts val="0"/>
                        </a:spcAft>
                      </a:pPr>
                      <a:r>
                        <a:rPr lang="en-US" sz="1800">
                          <a:effectLst/>
                          <a:latin typeface="Arial" panose="020B0604020202020204" pitchFamily="34" charset="0"/>
                          <a:cs typeface="Arial" panose="020B0604020202020204" pitchFamily="34" charset="0"/>
                        </a:rPr>
                        <a:t>Analysis of Variance (I)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spcAft>
                          <a:spcPts val="0"/>
                        </a:spcAft>
                      </a:pPr>
                      <a:r>
                        <a:rPr lang="en-US" sz="1800" kern="100">
                          <a:effectLst/>
                          <a:latin typeface="Arial" panose="020B0604020202020204" pitchFamily="34" charset="0"/>
                          <a:cs typeface="Arial" panose="020B0604020202020204" pitchFamily="34" charset="0"/>
                        </a:rPr>
                        <a:t> </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1342135660"/>
                  </a:ext>
                </a:extLst>
              </a:tr>
              <a:tr h="542506">
                <a:tc>
                  <a:txBody>
                    <a:bodyPr/>
                    <a:lstStyle/>
                    <a:p>
                      <a:pPr algn="ctr">
                        <a:spcAft>
                          <a:spcPts val="0"/>
                        </a:spcAft>
                      </a:pPr>
                      <a:r>
                        <a:rPr lang="en-US" sz="1800" kern="100">
                          <a:effectLst/>
                          <a:latin typeface="Arial" panose="020B0604020202020204" pitchFamily="34" charset="0"/>
                          <a:cs typeface="Arial" panose="020B0604020202020204" pitchFamily="34" charset="0"/>
                        </a:rPr>
                        <a:t>12</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5/15</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indent="1270">
                        <a:spcAft>
                          <a:spcPts val="0"/>
                        </a:spcAft>
                      </a:pPr>
                      <a:r>
                        <a:rPr lang="en-US" sz="1800">
                          <a:effectLst/>
                          <a:latin typeface="Arial" panose="020B0604020202020204" pitchFamily="34" charset="0"/>
                          <a:cs typeface="Arial" panose="020B0604020202020204" pitchFamily="34" charset="0"/>
                        </a:rPr>
                        <a:t>Analysis of variance (II)</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kern="100">
                          <a:effectLst/>
                          <a:latin typeface="Arial" panose="020B0604020202020204" pitchFamily="34" charset="0"/>
                          <a:cs typeface="Arial" panose="020B0604020202020204" pitchFamily="34" charset="0"/>
                        </a:rPr>
                        <a:t>Test (3)</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2454177989"/>
                  </a:ext>
                </a:extLst>
              </a:tr>
              <a:tr h="542506">
                <a:tc>
                  <a:txBody>
                    <a:bodyPr/>
                    <a:lstStyle/>
                    <a:p>
                      <a:pPr algn="ctr">
                        <a:spcAft>
                          <a:spcPts val="0"/>
                        </a:spcAft>
                      </a:pPr>
                      <a:r>
                        <a:rPr lang="en-US" sz="1800" kern="100">
                          <a:effectLst/>
                          <a:latin typeface="Arial" panose="020B0604020202020204" pitchFamily="34" charset="0"/>
                          <a:cs typeface="Arial" panose="020B0604020202020204" pitchFamily="34" charset="0"/>
                        </a:rPr>
                        <a:t>13</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5/22</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indent="1270">
                        <a:spcAft>
                          <a:spcPts val="0"/>
                        </a:spcAft>
                      </a:pPr>
                      <a:r>
                        <a:rPr lang="en-US" sz="1800">
                          <a:effectLst/>
                          <a:latin typeface="Arial" panose="020B0604020202020204" pitchFamily="34" charset="0"/>
                          <a:cs typeface="Arial" panose="020B0604020202020204" pitchFamily="34" charset="0"/>
                        </a:rPr>
                        <a:t>Correlation and regression (I)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4222462935"/>
                  </a:ext>
                </a:extLst>
              </a:tr>
              <a:tr h="542506">
                <a:tc>
                  <a:txBody>
                    <a:bodyPr/>
                    <a:lstStyle/>
                    <a:p>
                      <a:pPr algn="ctr">
                        <a:spcAft>
                          <a:spcPts val="0"/>
                        </a:spcAft>
                      </a:pPr>
                      <a:r>
                        <a:rPr lang="en-US" sz="1800" kern="100">
                          <a:effectLst/>
                          <a:latin typeface="Arial" panose="020B0604020202020204" pitchFamily="34" charset="0"/>
                          <a:cs typeface="Arial" panose="020B0604020202020204" pitchFamily="34" charset="0"/>
                        </a:rPr>
                        <a:t>14</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5/29</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indent="1270">
                        <a:spcAft>
                          <a:spcPts val="0"/>
                        </a:spcAft>
                      </a:pPr>
                      <a:r>
                        <a:rPr lang="en-US" sz="1800">
                          <a:effectLst/>
                          <a:latin typeface="Arial" panose="020B0604020202020204" pitchFamily="34" charset="0"/>
                          <a:cs typeface="Arial" panose="020B0604020202020204" pitchFamily="34" charset="0"/>
                        </a:rPr>
                        <a:t>Correlation and regression (II)</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spcAft>
                          <a:spcPts val="0"/>
                        </a:spcAft>
                      </a:pPr>
                      <a:r>
                        <a:rPr lang="en-US" sz="1800" kern="100">
                          <a:effectLst/>
                          <a:latin typeface="Arial" panose="020B0604020202020204" pitchFamily="34" charset="0"/>
                          <a:cs typeface="Arial" panose="020B0604020202020204" pitchFamily="34" charset="0"/>
                        </a:rPr>
                        <a:t> </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670898963"/>
                  </a:ext>
                </a:extLst>
              </a:tr>
              <a:tr h="620608">
                <a:tc>
                  <a:txBody>
                    <a:bodyPr/>
                    <a:lstStyle/>
                    <a:p>
                      <a:pPr algn="ctr">
                        <a:spcAft>
                          <a:spcPts val="0"/>
                        </a:spcAft>
                      </a:pPr>
                      <a:r>
                        <a:rPr lang="en-US" sz="1800" kern="100">
                          <a:effectLst/>
                          <a:latin typeface="Arial" panose="020B0604020202020204" pitchFamily="34" charset="0"/>
                          <a:cs typeface="Arial" panose="020B0604020202020204" pitchFamily="34" charset="0"/>
                        </a:rPr>
                        <a:t>15</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6/05</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a:spcAft>
                          <a:spcPts val="0"/>
                        </a:spcAft>
                      </a:pPr>
                      <a:r>
                        <a:rPr lang="en-US" sz="1800">
                          <a:effectLst/>
                          <a:latin typeface="Arial" panose="020B0604020202020204" pitchFamily="34" charset="0"/>
                          <a:cs typeface="Arial" panose="020B0604020202020204" pitchFamily="34" charset="0"/>
                        </a:rPr>
                        <a:t>Nonparametric statistics</a:t>
                      </a:r>
                      <a:r>
                        <a:rPr lang="zh-TW" sz="1800">
                          <a:effectLst/>
                          <a:latin typeface="Arial" panose="020B0604020202020204" pitchFamily="34" charset="0"/>
                          <a:cs typeface="Arial" panose="020B0604020202020204" pitchFamily="34" charset="0"/>
                        </a:rPr>
                        <a:t/>
                      </a:r>
                      <a:br>
                        <a:rPr lang="zh-TW" sz="1800">
                          <a:effectLst/>
                          <a:latin typeface="Arial" panose="020B0604020202020204" pitchFamily="34" charset="0"/>
                          <a:cs typeface="Arial" panose="020B0604020202020204" pitchFamily="34" charset="0"/>
                        </a:rPr>
                      </a:br>
                      <a:r>
                        <a:rPr lang="zh-TW" sz="1800">
                          <a:effectLst/>
                          <a:latin typeface="Arial" panose="020B0604020202020204" pitchFamily="34" charset="0"/>
                          <a:cs typeface="Arial" panose="020B0604020202020204" pitchFamily="34" charset="0"/>
                        </a:rPr>
                        <a:t>Application of chi-squared tests (I)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Test (4)  </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1143830570"/>
                  </a:ext>
                </a:extLst>
              </a:tr>
              <a:tr h="620608">
                <a:tc>
                  <a:txBody>
                    <a:bodyPr/>
                    <a:lstStyle/>
                    <a:p>
                      <a:pPr algn="ctr">
                        <a:spcAft>
                          <a:spcPts val="0"/>
                        </a:spcAft>
                      </a:pPr>
                      <a:r>
                        <a:rPr lang="en-US" sz="1800" kern="100">
                          <a:effectLst/>
                          <a:latin typeface="Arial" panose="020B0604020202020204" pitchFamily="34" charset="0"/>
                          <a:cs typeface="Arial" panose="020B0604020202020204" pitchFamily="34" charset="0"/>
                        </a:rPr>
                        <a:t>16</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6/12</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a:spcAft>
                          <a:spcPts val="0"/>
                        </a:spcAft>
                      </a:pPr>
                      <a:r>
                        <a:rPr lang="en-US" sz="1800">
                          <a:effectLst/>
                          <a:latin typeface="Arial" panose="020B0604020202020204" pitchFamily="34" charset="0"/>
                          <a:cs typeface="Arial" panose="020B0604020202020204" pitchFamily="34" charset="0"/>
                        </a:rPr>
                        <a:t>Nonparametric statistics</a:t>
                      </a:r>
                      <a:r>
                        <a:rPr lang="zh-TW" sz="1800">
                          <a:effectLst/>
                          <a:latin typeface="Arial" panose="020B0604020202020204" pitchFamily="34" charset="0"/>
                          <a:cs typeface="Arial" panose="020B0604020202020204" pitchFamily="34" charset="0"/>
                        </a:rPr>
                        <a:t/>
                      </a:r>
                      <a:br>
                        <a:rPr lang="zh-TW" sz="1800">
                          <a:effectLst/>
                          <a:latin typeface="Arial" panose="020B0604020202020204" pitchFamily="34" charset="0"/>
                          <a:cs typeface="Arial" panose="020B0604020202020204" pitchFamily="34" charset="0"/>
                        </a:rPr>
                      </a:br>
                      <a:r>
                        <a:rPr lang="zh-TW" sz="1800">
                          <a:effectLst/>
                          <a:latin typeface="Arial" panose="020B0604020202020204" pitchFamily="34" charset="0"/>
                          <a:cs typeface="Arial" panose="020B0604020202020204" pitchFamily="34" charset="0"/>
                        </a:rPr>
                        <a:t>Application of chi-squared tests (II)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4042924331"/>
                  </a:ext>
                </a:extLst>
              </a:tr>
              <a:tr h="620608">
                <a:tc>
                  <a:txBody>
                    <a:bodyPr/>
                    <a:lstStyle/>
                    <a:p>
                      <a:pPr algn="ctr">
                        <a:spcAft>
                          <a:spcPts val="0"/>
                        </a:spcAft>
                      </a:pPr>
                      <a:r>
                        <a:rPr lang="en-US" sz="1800" kern="100">
                          <a:effectLst/>
                          <a:latin typeface="Arial" panose="020B0604020202020204" pitchFamily="34" charset="0"/>
                          <a:cs typeface="Arial" panose="020B0604020202020204" pitchFamily="34" charset="0"/>
                        </a:rPr>
                        <a:t>17</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6/19</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indent="1270">
                        <a:spcAft>
                          <a:spcPts val="0"/>
                        </a:spcAft>
                      </a:pPr>
                      <a:r>
                        <a:rPr lang="en-US" sz="1800" dirty="0">
                          <a:effectLst/>
                          <a:latin typeface="Arial" panose="020B0604020202020204" pitchFamily="34" charset="0"/>
                          <a:cs typeface="Arial" panose="020B0604020202020204" pitchFamily="34" charset="0"/>
                        </a:rPr>
                        <a:t>Project presentation </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zh-TW" sz="1800" kern="100">
                          <a:effectLst/>
                          <a:latin typeface="Arial" panose="020B0604020202020204" pitchFamily="34" charset="0"/>
                          <a:cs typeface="Arial" panose="020B0604020202020204" pitchFamily="34" charset="0"/>
                        </a:rPr>
                        <a:t>期末報告</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213879348"/>
                  </a:ext>
                </a:extLst>
              </a:tr>
              <a:tr h="620608">
                <a:tc>
                  <a:txBody>
                    <a:bodyPr/>
                    <a:lstStyle/>
                    <a:p>
                      <a:pPr algn="ctr">
                        <a:spcAft>
                          <a:spcPts val="0"/>
                        </a:spcAft>
                      </a:pPr>
                      <a:r>
                        <a:rPr lang="en-US" sz="1800" kern="100">
                          <a:effectLst/>
                          <a:latin typeface="Arial" panose="020B0604020202020204" pitchFamily="34" charset="0"/>
                          <a:cs typeface="Arial" panose="020B0604020202020204" pitchFamily="34" charset="0"/>
                        </a:rPr>
                        <a:t>18</a:t>
                      </a:r>
                      <a:endParaRPr lang="zh-TW" sz="1800" kern="1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a:effectLst/>
                          <a:latin typeface="Arial" panose="020B0604020202020204" pitchFamily="34" charset="0"/>
                          <a:cs typeface="Arial" panose="020B0604020202020204" pitchFamily="34" charset="0"/>
                        </a:rPr>
                        <a:t>6/26</a:t>
                      </a:r>
                      <a:r>
                        <a:rPr lang="en-US" sz="1800" kern="100">
                          <a:effectLst/>
                          <a:latin typeface="Arial" panose="020B0604020202020204" pitchFamily="34" charset="0"/>
                          <a:cs typeface="Arial" panose="020B0604020202020204" pitchFamily="34" charset="0"/>
                        </a:rPr>
                        <a:t>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marL="79375" indent="1270">
                        <a:spcAft>
                          <a:spcPts val="0"/>
                        </a:spcAft>
                      </a:pPr>
                      <a:r>
                        <a:rPr lang="en-US" sz="1800">
                          <a:effectLst/>
                          <a:latin typeface="Arial" panose="020B0604020202020204" pitchFamily="34" charset="0"/>
                          <a:cs typeface="Arial" panose="020B0604020202020204" pitchFamily="34" charset="0"/>
                        </a:rPr>
                        <a:t>Final Examination </a:t>
                      </a:r>
                      <a:endParaRPr lang="zh-TW" sz="180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tc>
                  <a:txBody>
                    <a:bodyPr/>
                    <a:lstStyle/>
                    <a:p>
                      <a:pPr algn="ctr">
                        <a:spcAft>
                          <a:spcPts val="0"/>
                        </a:spcAft>
                      </a:pPr>
                      <a:r>
                        <a:rPr lang="en-US" sz="1800" kern="100" dirty="0">
                          <a:effectLst/>
                          <a:latin typeface="Arial" panose="020B0604020202020204" pitchFamily="34" charset="0"/>
                          <a:cs typeface="Arial" panose="020B0604020202020204" pitchFamily="34" charset="0"/>
                        </a:rPr>
                        <a:t>Final Exam. </a:t>
                      </a:r>
                      <a:endParaRPr lang="zh-TW" sz="1800" dirty="0">
                        <a:effectLst/>
                        <a:latin typeface="Arial" panose="020B0604020202020204" pitchFamily="34" charset="0"/>
                        <a:ea typeface="新細明體" panose="02020500000000000000" pitchFamily="18" charset="-120"/>
                        <a:cs typeface="Arial" panose="020B0604020202020204" pitchFamily="34" charset="0"/>
                      </a:endParaRPr>
                    </a:p>
                  </a:txBody>
                  <a:tcPr marL="11772" marR="11772" marT="0" marB="0" anchor="ctr"/>
                </a:tc>
                <a:extLst>
                  <a:ext uri="{0D108BD9-81ED-4DB2-BD59-A6C34878D82A}">
                    <a16:rowId xmlns:a16="http://schemas.microsoft.com/office/drawing/2014/main" val="3394818853"/>
                  </a:ext>
                </a:extLst>
              </a:tr>
            </a:tbl>
          </a:graphicData>
        </a:graphic>
      </p:graphicFrame>
    </p:spTree>
    <p:extLst>
      <p:ext uri="{BB962C8B-B14F-4D97-AF65-F5344CB8AC3E}">
        <p14:creationId xmlns:p14="http://schemas.microsoft.com/office/powerpoint/2010/main" val="3271733818"/>
      </p:ext>
    </p:extLst>
  </p:cSld>
  <p:clrMapOvr>
    <a:masterClrMapping/>
  </p:clrMapOvr>
  <p:transition spd="med">
    <p:pull dir="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rgbClr val="2BCEDF"/>
            </a:gs>
            <a:gs pos="36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5" name="標題 4"/>
          <p:cNvSpPr>
            <a:spLocks noGrp="1"/>
          </p:cNvSpPr>
          <p:nvPr>
            <p:ph type="ctrTitle"/>
          </p:nvPr>
        </p:nvSpPr>
        <p:spPr>
          <a:xfrm>
            <a:off x="554181" y="1143000"/>
            <a:ext cx="8077200" cy="1828800"/>
          </a:xfrm>
        </p:spPr>
        <p:txBody>
          <a:bodyPr>
            <a:noAutofit/>
          </a:bodyPr>
          <a:lstStyle/>
          <a:p>
            <a:pPr algn="ctr">
              <a:lnSpc>
                <a:spcPct val="130000"/>
              </a:lnSpc>
              <a:spcBef>
                <a:spcPts val="1800"/>
              </a:spcBef>
              <a:defRPr/>
            </a:pPr>
            <a:r>
              <a:rPr lang="en-US" sz="4600" dirty="0" smtClean="0">
                <a:solidFill>
                  <a:srgbClr val="FF9933"/>
                </a:solidFill>
                <a:latin typeface="Verdana" pitchFamily="34" charset="0"/>
              </a:rPr>
              <a:t>Introduction to</a:t>
            </a:r>
            <a:r>
              <a:rPr lang="en-US" sz="4600" dirty="0" smtClean="0"/>
              <a:t> </a:t>
            </a:r>
            <a:br>
              <a:rPr lang="en-US" sz="4600" dirty="0" smtClean="0"/>
            </a:br>
            <a:r>
              <a:rPr lang="en-US" sz="4600" dirty="0" smtClean="0">
                <a:solidFill>
                  <a:srgbClr val="FF9933"/>
                </a:solidFill>
                <a:latin typeface="Verdana" pitchFamily="34" charset="0"/>
              </a:rPr>
              <a:t>bell-shaped distribution</a:t>
            </a:r>
            <a:endParaRPr lang="zh-TW" altLang="en-US" sz="4600" dirty="0"/>
          </a:p>
        </p:txBody>
      </p:sp>
      <p:sp>
        <p:nvSpPr>
          <p:cNvPr id="2" name="副標題 1"/>
          <p:cNvSpPr>
            <a:spLocks noGrp="1"/>
          </p:cNvSpPr>
          <p:nvPr>
            <p:ph type="subTitle" idx="1"/>
          </p:nvPr>
        </p:nvSpPr>
        <p:spPr>
          <a:xfrm>
            <a:off x="1981200" y="3886200"/>
            <a:ext cx="6035132" cy="1752600"/>
          </a:xfrm>
        </p:spPr>
        <p:txBody>
          <a:bodyPr/>
          <a:lstStyle/>
          <a:p>
            <a:pPr marL="457200" indent="-457200" algn="l">
              <a:buFont typeface="Arial" panose="020B0604020202020204" pitchFamily="34" charset="0"/>
              <a:buChar char="•"/>
            </a:pPr>
            <a:r>
              <a:rPr lang="en-US" altLang="zh-TW" b="1" dirty="0">
                <a:solidFill>
                  <a:srgbClr val="002060"/>
                </a:solidFill>
              </a:rPr>
              <a:t>Normal Distribution</a:t>
            </a:r>
          </a:p>
          <a:p>
            <a:pPr marL="457200" indent="-457200" algn="l">
              <a:buFont typeface="Arial" panose="020B0604020202020204" pitchFamily="34" charset="0"/>
              <a:buChar char="•"/>
            </a:pPr>
            <a:endParaRPr lang="en-US" altLang="zh-TW" b="1" dirty="0">
              <a:solidFill>
                <a:srgbClr val="002060"/>
              </a:solidFill>
            </a:endParaRPr>
          </a:p>
          <a:p>
            <a:pPr marL="457200" indent="-457200" algn="l">
              <a:buFont typeface="Arial" panose="020B0604020202020204" pitchFamily="34" charset="0"/>
              <a:buChar char="•"/>
            </a:pPr>
            <a:r>
              <a:rPr lang="en-US" altLang="zh-TW" b="1" dirty="0">
                <a:solidFill>
                  <a:srgbClr val="002060"/>
                </a:solidFill>
              </a:rPr>
              <a:t>t-Distribution</a:t>
            </a:r>
            <a:endParaRPr lang="zh-TW" altLang="en-US" b="1" dirty="0">
              <a:solidFill>
                <a:srgbClr val="002060"/>
              </a:solidFill>
            </a:endParaRPr>
          </a:p>
          <a:p>
            <a:pPr marL="457200" indent="-457200" algn="l">
              <a:buFont typeface="Arial" panose="020B0604020202020204" pitchFamily="34" charset="0"/>
              <a:buChar char="•"/>
            </a:pPr>
            <a:endParaRPr lang="zh-TW" altLang="en-US" dirty="0"/>
          </a:p>
        </p:txBody>
      </p:sp>
    </p:spTree>
  </p:cSld>
  <p:clrMapOvr>
    <a:masterClrMapping/>
  </p:clrMapOvr>
  <p:transition spd="med">
    <p:pull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AutoShape 7"/>
          <p:cNvSpPr>
            <a:spLocks noGrp="1" noChangeArrowheads="1"/>
          </p:cNvSpPr>
          <p:nvPr>
            <p:ph type="title"/>
          </p:nvPr>
        </p:nvSpPr>
        <p:spPr>
          <a:xfrm>
            <a:off x="544513" y="685800"/>
            <a:ext cx="7924800" cy="914400"/>
          </a:xfrm>
        </p:spPr>
        <p:txBody>
          <a:bodyPr/>
          <a:lstStyle/>
          <a:p>
            <a:pPr>
              <a:defRPr/>
            </a:pPr>
            <a:r>
              <a:rPr lang="en-US" altLang="zh-TW" sz="4400" dirty="0" smtClean="0">
                <a:ea typeface="新細明體" charset="-120"/>
              </a:rPr>
              <a:t>The Normal Distribution - Families</a:t>
            </a:r>
          </a:p>
        </p:txBody>
      </p:sp>
      <p:pic>
        <p:nvPicPr>
          <p:cNvPr id="30723" name="Picture 13" descr="0712a"/>
          <p:cNvPicPr>
            <a:picLocks noChangeAspect="1" noChangeArrowheads="1"/>
          </p:cNvPicPr>
          <p:nvPr/>
        </p:nvPicPr>
        <p:blipFill>
          <a:blip r:embed="rId3" cstate="print"/>
          <a:srcRect/>
          <a:stretch>
            <a:fillRect/>
          </a:stretch>
        </p:blipFill>
        <p:spPr bwMode="auto">
          <a:xfrm>
            <a:off x="1104900" y="1981200"/>
            <a:ext cx="2781300" cy="1914525"/>
          </a:xfrm>
          <a:prstGeom prst="rect">
            <a:avLst/>
          </a:prstGeom>
          <a:noFill/>
          <a:ln w="9525">
            <a:noFill/>
            <a:miter lim="800000"/>
            <a:headEnd/>
            <a:tailEnd/>
          </a:ln>
        </p:spPr>
      </p:pic>
      <p:pic>
        <p:nvPicPr>
          <p:cNvPr id="30724" name="Picture 15" descr="0712b"/>
          <p:cNvPicPr>
            <a:picLocks noChangeAspect="1" noChangeArrowheads="1"/>
          </p:cNvPicPr>
          <p:nvPr/>
        </p:nvPicPr>
        <p:blipFill>
          <a:blip r:embed="rId4" cstate="print"/>
          <a:srcRect/>
          <a:stretch>
            <a:fillRect/>
          </a:stretch>
        </p:blipFill>
        <p:spPr bwMode="auto">
          <a:xfrm>
            <a:off x="5054600" y="1943100"/>
            <a:ext cx="2743200" cy="2009775"/>
          </a:xfrm>
          <a:prstGeom prst="rect">
            <a:avLst/>
          </a:prstGeom>
          <a:noFill/>
          <a:ln w="9525">
            <a:noFill/>
            <a:miter lim="800000"/>
            <a:headEnd/>
            <a:tailEnd/>
          </a:ln>
        </p:spPr>
      </p:pic>
      <p:pic>
        <p:nvPicPr>
          <p:cNvPr id="30725" name="Picture 17" descr="0712c"/>
          <p:cNvPicPr>
            <a:picLocks noChangeAspect="1" noChangeArrowheads="1"/>
          </p:cNvPicPr>
          <p:nvPr/>
        </p:nvPicPr>
        <p:blipFill>
          <a:blip r:embed="rId5" cstate="print"/>
          <a:srcRect/>
          <a:stretch>
            <a:fillRect/>
          </a:stretch>
        </p:blipFill>
        <p:spPr bwMode="auto">
          <a:xfrm>
            <a:off x="2286000" y="4279900"/>
            <a:ext cx="5105400" cy="19621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457200" y="457200"/>
            <a:ext cx="8229600" cy="990600"/>
          </a:xfrm>
        </p:spPr>
        <p:txBody>
          <a:bodyPr/>
          <a:lstStyle/>
          <a:p>
            <a:pPr eaLnBrk="1" hangingPunct="1">
              <a:defRPr/>
            </a:pPr>
            <a:r>
              <a:rPr lang="en-US" altLang="zh-TW" sz="4000" smtClean="0"/>
              <a:t>Normal Distributions</a:t>
            </a:r>
          </a:p>
        </p:txBody>
      </p:sp>
      <p:sp>
        <p:nvSpPr>
          <p:cNvPr id="1030" name="Slide Number Placeholder 6"/>
          <p:cNvSpPr>
            <a:spLocks noGrp="1"/>
          </p:cNvSpPr>
          <p:nvPr>
            <p:ph type="sldNum" sz="quarter" idx="12"/>
          </p:nvPr>
        </p:nvSpPr>
        <p:spPr/>
        <p:txBody>
          <a:bodyPr/>
          <a:lstStyle/>
          <a:p>
            <a:pPr>
              <a:defRPr/>
            </a:pPr>
            <a:fld id="{66C30189-76C5-42C5-8A4F-F51D9907E78A}" type="slidenum">
              <a:rPr lang="en-US" altLang="zh-TW"/>
              <a:pPr>
                <a:defRPr/>
              </a:pPr>
              <a:t>24</a:t>
            </a:fld>
            <a:endParaRPr lang="en-US" altLang="zh-TW"/>
          </a:p>
        </p:txBody>
      </p:sp>
      <p:sp>
        <p:nvSpPr>
          <p:cNvPr id="1031" name="Rectangle 14"/>
          <p:cNvSpPr txBox="1">
            <a:spLocks noChangeArrowheads="1"/>
          </p:cNvSpPr>
          <p:nvPr/>
        </p:nvSpPr>
        <p:spPr bwMode="auto">
          <a:xfrm>
            <a:off x="685800" y="1828800"/>
            <a:ext cx="7543800" cy="1066800"/>
          </a:xfrm>
          <a:prstGeom prst="rect">
            <a:avLst/>
          </a:prstGeom>
          <a:noFill/>
          <a:ln w="9525">
            <a:noFill/>
            <a:miter lim="800000"/>
            <a:headEnd/>
            <a:tailEnd/>
          </a:ln>
        </p:spPr>
        <p:txBody>
          <a:bodyPr/>
          <a:lstStyle/>
          <a:p>
            <a:pPr eaLnBrk="0" hangingPunct="0">
              <a:spcBef>
                <a:spcPct val="20000"/>
              </a:spcBef>
              <a:buClr>
                <a:schemeClr val="bg2"/>
              </a:buClr>
              <a:buSzPct val="75000"/>
            </a:pPr>
            <a:r>
              <a:rPr lang="en-US" altLang="zh-TW" sz="3200" i="1">
                <a:latin typeface="Times New Roman" pitchFamily="18" charset="0"/>
                <a:cs typeface="Times New Roman" pitchFamily="18" charset="0"/>
              </a:rPr>
              <a:t>The mathematical equation for the normal distribution is:</a:t>
            </a:r>
            <a:endParaRPr lang="en-US" altLang="zh-TW" i="1">
              <a:latin typeface="Times New Roman" pitchFamily="18" charset="0"/>
              <a:cs typeface="Times New Roman" pitchFamily="18" charset="0"/>
            </a:endParaRPr>
          </a:p>
        </p:txBody>
      </p:sp>
      <p:graphicFrame>
        <p:nvGraphicFramePr>
          <p:cNvPr id="2" name="Object 4"/>
          <p:cNvGraphicFramePr>
            <a:graphicFrameLocks noChangeAspect="1"/>
          </p:cNvGraphicFramePr>
          <p:nvPr/>
        </p:nvGraphicFramePr>
        <p:xfrm>
          <a:off x="793750" y="3657600"/>
          <a:ext cx="5149850" cy="2652713"/>
        </p:xfrm>
        <a:graphic>
          <a:graphicData uri="http://schemas.openxmlformats.org/presentationml/2006/ole">
            <mc:AlternateContent xmlns:mc="http://schemas.openxmlformats.org/markup-compatibility/2006">
              <mc:Choice xmlns:v="urn:schemas-microsoft-com:vml" Requires="v">
                <p:oleObj spid="_x0000_s1110" name="Equation" r:id="rId3" imgW="2171520" imgH="1117440" progId="">
                  <p:embed/>
                </p:oleObj>
              </mc:Choice>
              <mc:Fallback>
                <p:oleObj name="Equation" r:id="rId3" imgW="2171520" imgH="11174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3657600"/>
                        <a:ext cx="5149850" cy="2652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0" name="Object 8"/>
          <p:cNvGraphicFramePr>
            <a:graphicFrameLocks noChangeAspect="1"/>
          </p:cNvGraphicFramePr>
          <p:nvPr/>
        </p:nvGraphicFramePr>
        <p:xfrm>
          <a:off x="1665288" y="2660650"/>
          <a:ext cx="6259512" cy="1225550"/>
        </p:xfrm>
        <a:graphic>
          <a:graphicData uri="http://schemas.openxmlformats.org/presentationml/2006/ole">
            <mc:AlternateContent xmlns:mc="http://schemas.openxmlformats.org/markup-compatibility/2006">
              <mc:Choice xmlns:v="urn:schemas-microsoft-com:vml" Requires="v">
                <p:oleObj spid="_x0000_s1111" name="Equation" r:id="rId5" imgW="2273040" imgH="444240" progId="">
                  <p:embed/>
                </p:oleObj>
              </mc:Choice>
              <mc:Fallback>
                <p:oleObj name="Equation" r:id="rId5" imgW="2273040" imgH="44424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5288" y="2660650"/>
                        <a:ext cx="6259512" cy="122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 Box 8"/>
          <p:cNvSpPr txBox="1">
            <a:spLocks noChangeArrowheads="1"/>
          </p:cNvSpPr>
          <p:nvPr/>
        </p:nvSpPr>
        <p:spPr bwMode="auto">
          <a:xfrm>
            <a:off x="4803775" y="4572000"/>
            <a:ext cx="3959225" cy="519113"/>
          </a:xfrm>
          <a:prstGeom prst="rect">
            <a:avLst/>
          </a:prstGeom>
          <a:noFill/>
          <a:ln w="9525">
            <a:noFill/>
            <a:miter lim="800000"/>
            <a:headEnd/>
            <a:tailEnd/>
          </a:ln>
        </p:spPr>
        <p:txBody>
          <a:bodyPr wrap="none">
            <a:spAutoFit/>
          </a:bodyPr>
          <a:lstStyle/>
          <a:p>
            <a:r>
              <a:rPr lang="en-US" altLang="zh-TW" sz="2800">
                <a:solidFill>
                  <a:srgbClr val="000066"/>
                </a:solidFill>
                <a:latin typeface="Times New Roman" pitchFamily="18" charset="0"/>
                <a:sym typeface="Wingdings" pitchFamily="2" charset="2"/>
              </a:rPr>
              <a:t> </a:t>
            </a:r>
            <a:r>
              <a:rPr lang="en-US" altLang="zh-TW" sz="2800" i="1">
                <a:solidFill>
                  <a:srgbClr val="000066"/>
                </a:solidFill>
                <a:latin typeface="Times New Roman" pitchFamily="18" charset="0"/>
                <a:sym typeface="Wingdings" pitchFamily="2" charset="2"/>
              </a:rPr>
              <a:t>N.D</a:t>
            </a:r>
            <a:r>
              <a:rPr lang="en-US" altLang="zh-TW" sz="2800">
                <a:solidFill>
                  <a:srgbClr val="000066"/>
                </a:solidFill>
                <a:latin typeface="Times New Roman" pitchFamily="18" charset="0"/>
                <a:sym typeface="Wingdings" pitchFamily="2" charset="2"/>
              </a:rPr>
              <a:t>.(</a:t>
            </a:r>
            <a:r>
              <a:rPr lang="en-US" altLang="zh-TW" sz="2800" i="1">
                <a:solidFill>
                  <a:srgbClr val="000066"/>
                </a:solidFill>
                <a:latin typeface="Times New Roman" pitchFamily="18" charset="0"/>
                <a:sym typeface="Wingdings" pitchFamily="2" charset="2"/>
              </a:rPr>
              <a:t>μ</a:t>
            </a:r>
            <a:r>
              <a:rPr lang="en-US" altLang="zh-TW" sz="2800">
                <a:solidFill>
                  <a:srgbClr val="000066"/>
                </a:solidFill>
                <a:latin typeface="Times New Roman" pitchFamily="18" charset="0"/>
                <a:sym typeface="Wingdings" pitchFamily="2" charset="2"/>
              </a:rPr>
              <a:t>, </a:t>
            </a:r>
            <a:r>
              <a:rPr lang="en-US" altLang="zh-TW" sz="2800" i="1">
                <a:solidFill>
                  <a:srgbClr val="000066"/>
                </a:solidFill>
                <a:latin typeface="Times New Roman" pitchFamily="18" charset="0"/>
                <a:sym typeface="Wingdings" pitchFamily="2" charset="2"/>
              </a:rPr>
              <a:t>σ</a:t>
            </a:r>
            <a:r>
              <a:rPr lang="en-US" altLang="zh-TW" sz="2800" baseline="30000">
                <a:solidFill>
                  <a:srgbClr val="000066"/>
                </a:solidFill>
                <a:latin typeface="Times New Roman" pitchFamily="18" charset="0"/>
                <a:sym typeface="Wingdings" pitchFamily="2" charset="2"/>
              </a:rPr>
              <a:t>2</a:t>
            </a:r>
            <a:r>
              <a:rPr lang="en-US" altLang="zh-TW" sz="2800">
                <a:solidFill>
                  <a:srgbClr val="000066"/>
                </a:solidFill>
                <a:latin typeface="Times New Roman" pitchFamily="18" charset="0"/>
                <a:sym typeface="Wingdings" pitchFamily="2" charset="2"/>
              </a:rPr>
              <a:t>) or </a:t>
            </a:r>
            <a:r>
              <a:rPr lang="en-US" altLang="zh-TW" sz="2800" i="1">
                <a:solidFill>
                  <a:srgbClr val="000066"/>
                </a:solidFill>
                <a:latin typeface="Times New Roman" pitchFamily="18" charset="0"/>
                <a:sym typeface="Wingdings" pitchFamily="2" charset="2"/>
              </a:rPr>
              <a:t>N.</a:t>
            </a:r>
            <a:r>
              <a:rPr lang="en-US" altLang="zh-TW" sz="2800">
                <a:solidFill>
                  <a:srgbClr val="000066"/>
                </a:solidFill>
                <a:latin typeface="Times New Roman" pitchFamily="18" charset="0"/>
                <a:sym typeface="Wingdings" pitchFamily="2" charset="2"/>
              </a:rPr>
              <a:t>(</a:t>
            </a:r>
            <a:r>
              <a:rPr lang="en-US" altLang="zh-TW" sz="2800" i="1">
                <a:solidFill>
                  <a:srgbClr val="000066"/>
                </a:solidFill>
                <a:latin typeface="Times New Roman" pitchFamily="18" charset="0"/>
                <a:sym typeface="Wingdings" pitchFamily="2" charset="2"/>
              </a:rPr>
              <a:t>μ</a:t>
            </a:r>
            <a:r>
              <a:rPr lang="en-US" altLang="zh-TW" sz="2800">
                <a:solidFill>
                  <a:srgbClr val="000066"/>
                </a:solidFill>
                <a:latin typeface="Times New Roman" pitchFamily="18" charset="0"/>
                <a:sym typeface="Wingdings" pitchFamily="2" charset="2"/>
              </a:rPr>
              <a:t>, </a:t>
            </a:r>
            <a:r>
              <a:rPr lang="en-US" altLang="zh-TW" sz="2800" i="1">
                <a:solidFill>
                  <a:srgbClr val="000066"/>
                </a:solidFill>
                <a:latin typeface="Times New Roman" pitchFamily="18" charset="0"/>
                <a:sym typeface="Wingdings" pitchFamily="2" charset="2"/>
              </a:rPr>
              <a:t>σ</a:t>
            </a:r>
            <a:r>
              <a:rPr lang="en-US" altLang="zh-TW" sz="2800" baseline="30000">
                <a:solidFill>
                  <a:srgbClr val="000066"/>
                </a:solidFill>
                <a:latin typeface="Times New Roman" pitchFamily="18" charset="0"/>
                <a:sym typeface="Wingdings" pitchFamily="2" charset="2"/>
              </a:rPr>
              <a:t>2</a:t>
            </a:r>
            <a:r>
              <a:rPr lang="en-US" altLang="zh-TW" sz="2800">
                <a:solidFill>
                  <a:srgbClr val="000066"/>
                </a:solidFill>
                <a:latin typeface="Times New Roman" pitchFamily="18" charset="0"/>
                <a:sym typeface="Wingdings" pitchFamily="2" charset="2"/>
              </a:rPr>
              <a:t>)</a:t>
            </a:r>
            <a:r>
              <a:rPr lang="en-US" altLang="zh-TW" sz="2800">
                <a:latin typeface="Times New Roman" pitchFamily="18" charset="0"/>
                <a:sym typeface="Wingdings" pitchFamily="2" charset="2"/>
              </a:rPr>
              <a:t> </a:t>
            </a:r>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457200" y="457200"/>
            <a:ext cx="8229600" cy="819150"/>
          </a:xfrm>
        </p:spPr>
        <p:txBody>
          <a:bodyPr/>
          <a:lstStyle/>
          <a:p>
            <a:pPr algn="l">
              <a:defRPr/>
            </a:pPr>
            <a:r>
              <a:rPr lang="en-US" altLang="zh-TW" sz="3200" smtClean="0">
                <a:latin typeface="Times New Roman" pitchFamily="18" charset="0"/>
              </a:rPr>
              <a:t> </a:t>
            </a:r>
            <a:r>
              <a:rPr lang="zh-TW" altLang="en-US" sz="3200" smtClean="0">
                <a:latin typeface="Times New Roman" pitchFamily="18" charset="0"/>
              </a:rPr>
              <a:t>一般常態分配的標準化</a:t>
            </a:r>
            <a:endParaRPr lang="zh-TW" altLang="en-US" sz="3200" smtClean="0"/>
          </a:p>
        </p:txBody>
      </p:sp>
      <p:pic>
        <p:nvPicPr>
          <p:cNvPr id="2053" name="Picture 7" descr="0"/>
          <p:cNvPicPr>
            <a:picLocks noChangeAspect="1" noChangeArrowheads="1"/>
          </p:cNvPicPr>
          <p:nvPr/>
        </p:nvPicPr>
        <p:blipFill>
          <a:blip r:embed="rId3" cstate="print">
            <a:clrChange>
              <a:clrFrom>
                <a:srgbClr val="FFFFFF"/>
              </a:clrFrom>
              <a:clrTo>
                <a:srgbClr val="FFFFFF">
                  <a:alpha val="0"/>
                </a:srgbClr>
              </a:clrTo>
            </a:clrChange>
            <a:lum bright="-20000" contrast="20000"/>
          </a:blip>
          <a:srcRect t="3564"/>
          <a:stretch>
            <a:fillRect/>
          </a:stretch>
        </p:blipFill>
        <p:spPr bwMode="auto">
          <a:xfrm>
            <a:off x="909638" y="990600"/>
            <a:ext cx="7700962" cy="5410200"/>
          </a:xfrm>
          <a:prstGeom prst="rect">
            <a:avLst/>
          </a:prstGeom>
          <a:noFill/>
          <a:ln w="9525">
            <a:noFill/>
            <a:miter lim="800000"/>
            <a:headEnd/>
            <a:tailEnd/>
          </a:ln>
        </p:spPr>
      </p:pic>
      <p:sp>
        <p:nvSpPr>
          <p:cNvPr id="9" name="投影片編號版面配置區 8"/>
          <p:cNvSpPr>
            <a:spLocks noGrp="1"/>
          </p:cNvSpPr>
          <p:nvPr>
            <p:ph type="sldNum" sz="quarter" idx="12"/>
          </p:nvPr>
        </p:nvSpPr>
        <p:spPr/>
        <p:txBody>
          <a:bodyPr/>
          <a:lstStyle/>
          <a:p>
            <a:pPr>
              <a:defRPr/>
            </a:pPr>
            <a:fld id="{E28B895C-97F2-4686-AAC0-C80C2325DEFE}" type="slidenum">
              <a:rPr lang="en-US" altLang="zh-TW" smtClean="0"/>
              <a:pPr>
                <a:defRPr/>
              </a:pPr>
              <a:t>25</a:t>
            </a:fld>
            <a:endParaRPr lang="en-US" altLang="zh-TW"/>
          </a:p>
        </p:txBody>
      </p:sp>
      <p:graphicFrame>
        <p:nvGraphicFramePr>
          <p:cNvPr id="2" name="Object 3"/>
          <p:cNvGraphicFramePr>
            <a:graphicFrameLocks noChangeAspect="1"/>
          </p:cNvGraphicFramePr>
          <p:nvPr/>
        </p:nvGraphicFramePr>
        <p:xfrm>
          <a:off x="685800" y="1981200"/>
          <a:ext cx="2297113" cy="1254125"/>
        </p:xfrm>
        <a:graphic>
          <a:graphicData uri="http://schemas.openxmlformats.org/presentationml/2006/ole">
            <mc:AlternateContent xmlns:mc="http://schemas.openxmlformats.org/markup-compatibility/2006">
              <mc:Choice xmlns:v="urn:schemas-microsoft-com:vml" Requires="v">
                <p:oleObj spid="_x0000_s2092" name="Equation" r:id="rId4" imgW="660240" imgH="393480" progId="">
                  <p:embed/>
                </p:oleObj>
              </mc:Choice>
              <mc:Fallback>
                <p:oleObj name="Equation" r:id="rId4" imgW="660240" imgH="39348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981200"/>
                        <a:ext cx="2297113" cy="125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838200"/>
            <a:ext cx="8229600" cy="990600"/>
          </a:xfrm>
        </p:spPr>
        <p:txBody>
          <a:bodyPr/>
          <a:lstStyle/>
          <a:p>
            <a:pPr eaLnBrk="1" hangingPunct="1">
              <a:defRPr/>
            </a:pPr>
            <a:r>
              <a:rPr lang="en-US" altLang="zh-TW" sz="3600" i="1" smtClean="0"/>
              <a:t>Area under the Standard Normal Distribution Curve</a:t>
            </a:r>
            <a:endParaRPr lang="en-US" altLang="zh-TW" sz="3600" smtClean="0"/>
          </a:p>
        </p:txBody>
      </p:sp>
      <p:sp>
        <p:nvSpPr>
          <p:cNvPr id="8195" name="Rectangle 3"/>
          <p:cNvSpPr>
            <a:spLocks noGrp="1" noChangeArrowheads="1"/>
          </p:cNvSpPr>
          <p:nvPr>
            <p:ph idx="1"/>
          </p:nvPr>
        </p:nvSpPr>
        <p:spPr>
          <a:xfrm>
            <a:off x="533400" y="2209800"/>
            <a:ext cx="8077200" cy="1209675"/>
          </a:xfrm>
        </p:spPr>
        <p:txBody>
          <a:bodyPr>
            <a:normAutofit/>
          </a:bodyPr>
          <a:lstStyle/>
          <a:p>
            <a:pPr marL="0" indent="0" eaLnBrk="1" fontAlgn="auto" hangingPunct="1">
              <a:spcAft>
                <a:spcPts val="0"/>
              </a:spcAft>
              <a:buFont typeface="Wingdings" pitchFamily="2" charset="2"/>
              <a:buNone/>
              <a:defRPr/>
            </a:pPr>
            <a:r>
              <a:rPr lang="en-US" sz="2800" b="1" dirty="0" smtClean="0"/>
              <a:t>1. To the left of any </a:t>
            </a:r>
            <a:r>
              <a:rPr lang="en-US" sz="2800" b="1" i="1" dirty="0" smtClean="0"/>
              <a:t>z </a:t>
            </a:r>
            <a:r>
              <a:rPr lang="en-US" sz="2800" b="1" dirty="0" smtClean="0"/>
              <a:t>value:</a:t>
            </a:r>
          </a:p>
          <a:p>
            <a:pPr marL="400050" lvl="1" indent="0" eaLnBrk="1" fontAlgn="auto" hangingPunct="1">
              <a:spcAft>
                <a:spcPts val="0"/>
              </a:spcAft>
              <a:buClr>
                <a:schemeClr val="accent2">
                  <a:lumMod val="75000"/>
                </a:schemeClr>
              </a:buClr>
              <a:buFont typeface="Wingdings" pitchFamily="2" charset="2"/>
              <a:buNone/>
              <a:defRPr/>
            </a:pPr>
            <a:r>
              <a:rPr lang="en-US" dirty="0" smtClean="0"/>
              <a:t>Look up the </a:t>
            </a:r>
            <a:r>
              <a:rPr lang="en-US" i="1" dirty="0" smtClean="0"/>
              <a:t>z </a:t>
            </a:r>
            <a:r>
              <a:rPr lang="en-US" dirty="0" smtClean="0"/>
              <a:t>value in the table and use the area given</a:t>
            </a:r>
            <a:r>
              <a:rPr lang="en-US" i="1" dirty="0" smtClean="0"/>
              <a:t>.</a:t>
            </a:r>
          </a:p>
        </p:txBody>
      </p:sp>
      <p:sp>
        <p:nvSpPr>
          <p:cNvPr id="35845" name="Slide Number Placeholder 5"/>
          <p:cNvSpPr>
            <a:spLocks noGrp="1"/>
          </p:cNvSpPr>
          <p:nvPr>
            <p:ph type="sldNum" sz="quarter" idx="12"/>
          </p:nvPr>
        </p:nvSpPr>
        <p:spPr/>
        <p:txBody>
          <a:bodyPr/>
          <a:lstStyle/>
          <a:p>
            <a:pPr>
              <a:defRPr/>
            </a:pPr>
            <a:fld id="{BBA03C9D-94D1-45E5-B337-38D1E0AF8608}" type="slidenum">
              <a:rPr lang="en-US" altLang="zh-TW"/>
              <a:pPr>
                <a:defRPr/>
              </a:pPr>
              <a:t>26</a:t>
            </a:fld>
            <a:endParaRPr lang="en-US" altLang="zh-TW"/>
          </a:p>
        </p:txBody>
      </p:sp>
      <p:pic>
        <p:nvPicPr>
          <p:cNvPr id="31750" name="Picture 5"/>
          <p:cNvPicPr>
            <a:picLocks noChangeAspect="1" noChangeArrowheads="1"/>
          </p:cNvPicPr>
          <p:nvPr/>
        </p:nvPicPr>
        <p:blipFill>
          <a:blip r:embed="rId2" cstate="print"/>
          <a:srcRect/>
          <a:stretch>
            <a:fillRect/>
          </a:stretch>
        </p:blipFill>
        <p:spPr bwMode="auto">
          <a:xfrm>
            <a:off x="914400" y="3657600"/>
            <a:ext cx="7258050" cy="2066925"/>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914400"/>
            <a:ext cx="8229600" cy="990600"/>
          </a:xfrm>
        </p:spPr>
        <p:txBody>
          <a:bodyPr/>
          <a:lstStyle/>
          <a:p>
            <a:pPr eaLnBrk="1" hangingPunct="1">
              <a:defRPr/>
            </a:pPr>
            <a:r>
              <a:rPr lang="en-US" altLang="zh-TW" sz="3600" i="1" smtClean="0"/>
              <a:t>Area under the Standard Normal Distribution Curve</a:t>
            </a:r>
            <a:endParaRPr lang="en-US" altLang="zh-TW" sz="3600" smtClean="0"/>
          </a:p>
        </p:txBody>
      </p:sp>
      <p:sp>
        <p:nvSpPr>
          <p:cNvPr id="8195" name="Rectangle 3"/>
          <p:cNvSpPr>
            <a:spLocks noGrp="1" noChangeArrowheads="1"/>
          </p:cNvSpPr>
          <p:nvPr>
            <p:ph idx="1"/>
          </p:nvPr>
        </p:nvSpPr>
        <p:spPr>
          <a:xfrm>
            <a:off x="533400" y="2286000"/>
            <a:ext cx="7924800" cy="1219200"/>
          </a:xfrm>
        </p:spPr>
        <p:txBody>
          <a:bodyPr>
            <a:normAutofit/>
          </a:bodyPr>
          <a:lstStyle/>
          <a:p>
            <a:pPr marL="274320" indent="-274320" eaLnBrk="1" fontAlgn="auto" hangingPunct="1">
              <a:spcAft>
                <a:spcPts val="0"/>
              </a:spcAft>
              <a:buFont typeface="Wingdings" pitchFamily="2" charset="2"/>
              <a:buNone/>
              <a:defRPr/>
            </a:pPr>
            <a:r>
              <a:rPr lang="en-US" sz="2800" b="1" dirty="0" smtClean="0"/>
              <a:t>2. To the right of any </a:t>
            </a:r>
            <a:r>
              <a:rPr lang="en-US" sz="2800" b="1" i="1" dirty="0" smtClean="0"/>
              <a:t>z </a:t>
            </a:r>
            <a:r>
              <a:rPr lang="en-US" sz="2800" b="1" dirty="0" smtClean="0"/>
              <a:t>value:</a:t>
            </a:r>
          </a:p>
          <a:p>
            <a:pPr marL="463550" lvl="1" indent="-6350" eaLnBrk="1" fontAlgn="auto" hangingPunct="1">
              <a:spcAft>
                <a:spcPts val="0"/>
              </a:spcAft>
              <a:buClr>
                <a:schemeClr val="accent2">
                  <a:lumMod val="75000"/>
                </a:schemeClr>
              </a:buClr>
              <a:buFont typeface="Wingdings" pitchFamily="2" charset="2"/>
              <a:buNone/>
              <a:defRPr/>
            </a:pPr>
            <a:r>
              <a:rPr lang="en-US" dirty="0" smtClean="0"/>
              <a:t>Look up the </a:t>
            </a:r>
            <a:r>
              <a:rPr lang="en-US" i="1" dirty="0" smtClean="0"/>
              <a:t>z </a:t>
            </a:r>
            <a:r>
              <a:rPr lang="en-US" dirty="0" smtClean="0"/>
              <a:t>value and subtract the area from 1.</a:t>
            </a:r>
          </a:p>
        </p:txBody>
      </p:sp>
      <p:sp>
        <p:nvSpPr>
          <p:cNvPr id="36869" name="Slide Number Placeholder 5"/>
          <p:cNvSpPr>
            <a:spLocks noGrp="1"/>
          </p:cNvSpPr>
          <p:nvPr>
            <p:ph type="sldNum" sz="quarter" idx="12"/>
          </p:nvPr>
        </p:nvSpPr>
        <p:spPr/>
        <p:txBody>
          <a:bodyPr/>
          <a:lstStyle/>
          <a:p>
            <a:pPr>
              <a:defRPr/>
            </a:pPr>
            <a:fld id="{07F747F9-E748-473C-A8EB-B5689D7C1161}" type="slidenum">
              <a:rPr lang="en-US" altLang="zh-TW"/>
              <a:pPr>
                <a:defRPr/>
              </a:pPr>
              <a:t>27</a:t>
            </a:fld>
            <a:endParaRPr lang="en-US" altLang="zh-TW"/>
          </a:p>
        </p:txBody>
      </p:sp>
      <p:pic>
        <p:nvPicPr>
          <p:cNvPr id="32774" name="Picture 2"/>
          <p:cNvPicPr>
            <a:picLocks noChangeAspect="1" noChangeArrowheads="1"/>
          </p:cNvPicPr>
          <p:nvPr/>
        </p:nvPicPr>
        <p:blipFill>
          <a:blip r:embed="rId2" cstate="print"/>
          <a:srcRect/>
          <a:stretch>
            <a:fillRect/>
          </a:stretch>
        </p:blipFill>
        <p:spPr bwMode="auto">
          <a:xfrm>
            <a:off x="933450" y="3914775"/>
            <a:ext cx="7277100" cy="2028825"/>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990600"/>
            <a:ext cx="8229600" cy="990600"/>
          </a:xfrm>
        </p:spPr>
        <p:txBody>
          <a:bodyPr/>
          <a:lstStyle/>
          <a:p>
            <a:pPr eaLnBrk="1" hangingPunct="1">
              <a:defRPr/>
            </a:pPr>
            <a:r>
              <a:rPr lang="en-US" altLang="zh-TW" sz="3600" i="1" smtClean="0"/>
              <a:t>Area under the Standard Normal Distribution Curve</a:t>
            </a:r>
            <a:endParaRPr lang="en-US" altLang="zh-TW" sz="3600" smtClean="0"/>
          </a:p>
        </p:txBody>
      </p:sp>
      <p:sp>
        <p:nvSpPr>
          <p:cNvPr id="8195" name="Rectangle 3"/>
          <p:cNvSpPr>
            <a:spLocks noGrp="1" noChangeArrowheads="1"/>
          </p:cNvSpPr>
          <p:nvPr>
            <p:ph idx="1"/>
          </p:nvPr>
        </p:nvSpPr>
        <p:spPr>
          <a:xfrm>
            <a:off x="533400" y="2209800"/>
            <a:ext cx="7924800" cy="1524000"/>
          </a:xfrm>
        </p:spPr>
        <p:txBody>
          <a:bodyPr>
            <a:normAutofit/>
          </a:bodyPr>
          <a:lstStyle/>
          <a:p>
            <a:pPr marL="274320" indent="-274320" eaLnBrk="1" fontAlgn="auto" hangingPunct="1">
              <a:spcAft>
                <a:spcPts val="0"/>
              </a:spcAft>
              <a:buFont typeface="Wingdings" pitchFamily="2" charset="2"/>
              <a:buNone/>
              <a:defRPr/>
            </a:pPr>
            <a:r>
              <a:rPr lang="en-US" sz="2800" b="1" dirty="0" smtClean="0"/>
              <a:t>3. Between two </a:t>
            </a:r>
            <a:r>
              <a:rPr lang="en-US" sz="2800" b="1" i="1" dirty="0" smtClean="0"/>
              <a:t>z </a:t>
            </a:r>
            <a:r>
              <a:rPr lang="en-US" sz="2800" b="1" dirty="0" smtClean="0"/>
              <a:t>values:</a:t>
            </a:r>
          </a:p>
          <a:p>
            <a:pPr marL="463550" lvl="1" indent="-6350" eaLnBrk="1" fontAlgn="auto" hangingPunct="1">
              <a:spcAft>
                <a:spcPts val="0"/>
              </a:spcAft>
              <a:buClr>
                <a:schemeClr val="accent2">
                  <a:lumMod val="75000"/>
                </a:schemeClr>
              </a:buClr>
              <a:buFont typeface="Wingdings" pitchFamily="2" charset="2"/>
              <a:buNone/>
              <a:defRPr/>
            </a:pPr>
            <a:r>
              <a:rPr lang="en-US" dirty="0" smtClean="0"/>
              <a:t>Look up both </a:t>
            </a:r>
            <a:r>
              <a:rPr lang="en-US" i="1" dirty="0" smtClean="0"/>
              <a:t>z </a:t>
            </a:r>
            <a:r>
              <a:rPr lang="en-US" dirty="0" smtClean="0"/>
              <a:t>values and subtract the corresponding areas.</a:t>
            </a:r>
          </a:p>
        </p:txBody>
      </p:sp>
      <p:sp>
        <p:nvSpPr>
          <p:cNvPr id="37893" name="Slide Number Placeholder 5"/>
          <p:cNvSpPr>
            <a:spLocks noGrp="1"/>
          </p:cNvSpPr>
          <p:nvPr>
            <p:ph type="sldNum" sz="quarter" idx="12"/>
          </p:nvPr>
        </p:nvSpPr>
        <p:spPr/>
        <p:txBody>
          <a:bodyPr/>
          <a:lstStyle/>
          <a:p>
            <a:pPr>
              <a:defRPr/>
            </a:pPr>
            <a:fld id="{F6C662B5-60C6-487D-B6ED-2E990154F2E2}" type="slidenum">
              <a:rPr lang="en-US" altLang="zh-TW"/>
              <a:pPr>
                <a:defRPr/>
              </a:pPr>
              <a:t>28</a:t>
            </a:fld>
            <a:endParaRPr lang="en-US" altLang="zh-TW"/>
          </a:p>
        </p:txBody>
      </p:sp>
      <p:pic>
        <p:nvPicPr>
          <p:cNvPr id="33798" name="Picture 4"/>
          <p:cNvPicPr>
            <a:picLocks noChangeAspect="1" noChangeArrowheads="1"/>
          </p:cNvPicPr>
          <p:nvPr/>
        </p:nvPicPr>
        <p:blipFill>
          <a:blip r:embed="rId2" cstate="print"/>
          <a:srcRect/>
          <a:stretch>
            <a:fillRect/>
          </a:stretch>
        </p:blipFill>
        <p:spPr bwMode="auto">
          <a:xfrm>
            <a:off x="762000" y="4114800"/>
            <a:ext cx="7553325" cy="1600200"/>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04850"/>
            <a:ext cx="8229600" cy="666750"/>
          </a:xfrm>
        </p:spPr>
        <p:txBody>
          <a:bodyPr/>
          <a:lstStyle/>
          <a:p>
            <a:r>
              <a:rPr lang="en-US" altLang="zh-TW" dirty="0" smtClean="0"/>
              <a:t>Exercise</a:t>
            </a:r>
            <a:endParaRPr lang="zh-TW" altLang="en-US" dirty="0"/>
          </a:p>
        </p:txBody>
      </p:sp>
      <p:sp>
        <p:nvSpPr>
          <p:cNvPr id="5" name="內容版面配置區 2"/>
          <p:cNvSpPr>
            <a:spLocks noGrp="1"/>
          </p:cNvSpPr>
          <p:nvPr>
            <p:ph sz="half" idx="1"/>
          </p:nvPr>
        </p:nvSpPr>
        <p:spPr>
          <a:xfrm>
            <a:off x="457200" y="1600200"/>
            <a:ext cx="4038600" cy="4435475"/>
          </a:xfrm>
        </p:spPr>
        <p:txBody>
          <a:bodyPr/>
          <a:lstStyle/>
          <a:p>
            <a:r>
              <a:rPr lang="en-US" altLang="zh-TW" smtClean="0">
                <a:latin typeface="Arial Unicode MS" pitchFamily="34" charset="-120"/>
                <a:ea typeface="Arial Unicode MS" pitchFamily="34" charset="-120"/>
                <a:cs typeface="Arial Unicode MS" pitchFamily="34" charset="-120"/>
              </a:rPr>
              <a:t>P(-1.2&lt;Z&lt;2.85)=</a:t>
            </a:r>
          </a:p>
          <a:p>
            <a:endParaRPr lang="en-US" altLang="zh-TW" smtClean="0">
              <a:latin typeface="Arial Unicode MS" pitchFamily="34" charset="-120"/>
              <a:ea typeface="Arial Unicode MS" pitchFamily="34" charset="-120"/>
              <a:cs typeface="Arial Unicode MS" pitchFamily="34" charset="-120"/>
            </a:endParaRPr>
          </a:p>
          <a:p>
            <a:r>
              <a:rPr lang="en-US" altLang="zh-TW" smtClean="0">
                <a:latin typeface="Arial Unicode MS" pitchFamily="34" charset="-120"/>
                <a:ea typeface="Arial Unicode MS" pitchFamily="34" charset="-120"/>
                <a:cs typeface="Arial Unicode MS" pitchFamily="34" charset="-120"/>
              </a:rPr>
              <a:t>P(0.23&lt;Z&lt;2.03)=</a:t>
            </a:r>
          </a:p>
          <a:p>
            <a:endParaRPr lang="en-US" altLang="zh-TW" smtClean="0">
              <a:latin typeface="Arial Unicode MS" pitchFamily="34" charset="-120"/>
              <a:ea typeface="Arial Unicode MS" pitchFamily="34" charset="-120"/>
              <a:cs typeface="Arial Unicode MS" pitchFamily="34" charset="-120"/>
            </a:endParaRPr>
          </a:p>
          <a:p>
            <a:r>
              <a:rPr lang="en-US" altLang="zh-TW" smtClean="0">
                <a:latin typeface="Arial Unicode MS" pitchFamily="34" charset="-120"/>
                <a:ea typeface="Arial Unicode MS" pitchFamily="34" charset="-120"/>
                <a:cs typeface="Arial Unicode MS" pitchFamily="34" charset="-120"/>
              </a:rPr>
              <a:t>P(-2.33&lt;Z&lt;-0.50)=</a:t>
            </a:r>
          </a:p>
          <a:p>
            <a:endParaRPr lang="en-US" altLang="zh-TW" smtClean="0">
              <a:latin typeface="Arial Unicode MS" pitchFamily="34" charset="-120"/>
              <a:ea typeface="Arial Unicode MS" pitchFamily="34" charset="-120"/>
              <a:cs typeface="Arial Unicode MS" pitchFamily="34" charset="-120"/>
            </a:endParaRPr>
          </a:p>
          <a:p>
            <a:r>
              <a:rPr lang="en-US" altLang="zh-TW" smtClean="0">
                <a:latin typeface="Arial Unicode MS" pitchFamily="34" charset="-120"/>
                <a:ea typeface="Arial Unicode MS" pitchFamily="34" charset="-120"/>
                <a:cs typeface="Arial Unicode MS" pitchFamily="34" charset="-120"/>
              </a:rPr>
              <a:t>P( |Z|&lt;0.25)=</a:t>
            </a:r>
          </a:p>
          <a:p>
            <a:endParaRPr lang="en-US" altLang="zh-TW" smtClean="0">
              <a:latin typeface="Arial Unicode MS" pitchFamily="34" charset="-120"/>
              <a:ea typeface="Arial Unicode MS" pitchFamily="34" charset="-120"/>
              <a:cs typeface="Arial Unicode MS" pitchFamily="34" charset="-120"/>
            </a:endParaRPr>
          </a:p>
          <a:p>
            <a:r>
              <a:rPr lang="en-US" altLang="zh-TW" smtClean="0">
                <a:latin typeface="Arial Unicode MS" pitchFamily="34" charset="-120"/>
                <a:ea typeface="Arial Unicode MS" pitchFamily="34" charset="-120"/>
                <a:cs typeface="Arial Unicode MS" pitchFamily="34" charset="-120"/>
              </a:rPr>
              <a:t>P(|Z|&gt;1.50)=</a:t>
            </a:r>
            <a:endParaRPr lang="zh-TW" altLang="en-US" smtClean="0">
              <a:latin typeface="Arial Unicode MS" pitchFamily="34" charset="-120"/>
              <a:ea typeface="Arial Unicode MS" pitchFamily="34" charset="-120"/>
              <a:cs typeface="Arial Unicode MS" pitchFamily="34" charset="-120"/>
            </a:endParaRPr>
          </a:p>
        </p:txBody>
      </p:sp>
      <p:sp>
        <p:nvSpPr>
          <p:cNvPr id="6" name="內容版面配置區 7"/>
          <p:cNvSpPr txBox="1">
            <a:spLocks/>
          </p:cNvSpPr>
          <p:nvPr/>
        </p:nvSpPr>
        <p:spPr bwMode="auto">
          <a:xfrm>
            <a:off x="5029200" y="1600200"/>
            <a:ext cx="3886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kumimoji="0" lang="en-US" altLang="zh-TW" sz="2600" b="0" i="0" u="none" strike="noStrike" kern="1200" cap="none" spc="0" normalizeH="0" baseline="0" noProof="0" dirty="0" smtClean="0">
                <a:ln>
                  <a:noFill/>
                </a:ln>
                <a:solidFill>
                  <a:schemeClr val="tx1"/>
                </a:solidFill>
                <a:effectLst/>
                <a:uLnTx/>
                <a:uFillTx/>
                <a:latin typeface="Arial Unicode MS" pitchFamily="34" charset="-120"/>
                <a:ea typeface="Arial Unicode MS" pitchFamily="34" charset="-120"/>
                <a:cs typeface="Arial Unicode MS" pitchFamily="34" charset="-120"/>
              </a:rPr>
              <a:t>P(a&lt;Z&lt;1.58) = 0.3442</a:t>
            </a:r>
          </a:p>
          <a:p>
            <a:pPr marL="639763" marR="0" lvl="1" indent="-246063" algn="l" defTabSz="914400" rtl="0" eaLnBrk="0" fontAlgn="base" latinLnBrk="0" hangingPunct="0">
              <a:lnSpc>
                <a:spcPct val="100000"/>
              </a:lnSpc>
              <a:spcBef>
                <a:spcPct val="20000"/>
              </a:spcBef>
              <a:spcAft>
                <a:spcPct val="0"/>
              </a:spcAft>
              <a:buClr>
                <a:schemeClr val="accent1"/>
              </a:buClr>
              <a:buSzPct val="85000"/>
              <a:buFont typeface="Wingdings 2" pitchFamily="18" charset="2"/>
              <a:buChar char=""/>
              <a:tabLst/>
              <a:defRPr/>
            </a:pPr>
            <a:r>
              <a:rPr kumimoji="0" lang="en-US" altLang="zh-TW" sz="2400" b="0" i="0" u="none" strike="noStrike" kern="1200" cap="none" spc="0" normalizeH="0" baseline="0" noProof="0" dirty="0" smtClean="0">
                <a:ln>
                  <a:noFill/>
                </a:ln>
                <a:solidFill>
                  <a:schemeClr val="tx1"/>
                </a:solidFill>
                <a:effectLst/>
                <a:uLnTx/>
                <a:uFillTx/>
                <a:latin typeface="Arial Unicode MS" pitchFamily="34" charset="-120"/>
                <a:ea typeface="Arial Unicode MS" pitchFamily="34" charset="-120"/>
                <a:cs typeface="Arial Unicode MS" pitchFamily="34" charset="-120"/>
              </a:rPr>
              <a:t>a=</a:t>
            </a:r>
          </a:p>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kumimoji="0" lang="en-US" altLang="zh-TW" sz="2600" b="0" i="0" u="none" strike="noStrike" kern="1200" cap="none" spc="0" normalizeH="0" baseline="0" noProof="0" dirty="0" smtClean="0">
                <a:ln>
                  <a:noFill/>
                </a:ln>
                <a:solidFill>
                  <a:schemeClr val="tx1"/>
                </a:solidFill>
                <a:effectLst/>
                <a:uLnTx/>
                <a:uFillTx/>
                <a:latin typeface="Arial Unicode MS" pitchFamily="34" charset="-120"/>
                <a:ea typeface="Arial Unicode MS" pitchFamily="34" charset="-120"/>
                <a:cs typeface="Arial Unicode MS" pitchFamily="34" charset="-120"/>
              </a:rPr>
              <a:t>P(1.25&lt;Z&lt;b) = 0.0994</a:t>
            </a:r>
          </a:p>
          <a:p>
            <a:pPr marL="639763" marR="0" lvl="1" indent="-246063" algn="l" defTabSz="914400" rtl="0" eaLnBrk="0" fontAlgn="base" latinLnBrk="0" hangingPunct="0">
              <a:lnSpc>
                <a:spcPct val="100000"/>
              </a:lnSpc>
              <a:spcBef>
                <a:spcPct val="20000"/>
              </a:spcBef>
              <a:spcAft>
                <a:spcPct val="0"/>
              </a:spcAft>
              <a:buClr>
                <a:schemeClr val="accent1"/>
              </a:buClr>
              <a:buSzPct val="85000"/>
              <a:buFont typeface="Wingdings 2" pitchFamily="18" charset="2"/>
              <a:buChar char=""/>
              <a:tabLst/>
              <a:defRPr/>
            </a:pPr>
            <a:r>
              <a:rPr kumimoji="0" lang="en-US" altLang="zh-TW" sz="2400" b="0" i="0" u="none" strike="noStrike" kern="1200" cap="none" spc="0" normalizeH="0" baseline="0" noProof="0" dirty="0" smtClean="0">
                <a:ln>
                  <a:noFill/>
                </a:ln>
                <a:solidFill>
                  <a:schemeClr val="tx1"/>
                </a:solidFill>
                <a:effectLst/>
                <a:uLnTx/>
                <a:uFillTx/>
                <a:latin typeface="Arial Unicode MS" pitchFamily="34" charset="-120"/>
                <a:ea typeface="Arial Unicode MS" pitchFamily="34" charset="-120"/>
                <a:cs typeface="Arial Unicode MS" pitchFamily="34" charset="-120"/>
              </a:rPr>
              <a:t>b=</a:t>
            </a:r>
          </a:p>
          <a:p>
            <a:pPr marL="273050" marR="0" lvl="0" indent="-273050" algn="l" defTabSz="914400" rtl="0" eaLnBrk="0" fontAlgn="base" latinLnBrk="0" hangingPunct="0">
              <a:lnSpc>
                <a:spcPct val="100000"/>
              </a:lnSpc>
              <a:spcBef>
                <a:spcPct val="20000"/>
              </a:spcBef>
              <a:spcAft>
                <a:spcPct val="0"/>
              </a:spcAft>
              <a:buClr>
                <a:srgbClr val="0BD0D9"/>
              </a:buClr>
              <a:buSzPct val="95000"/>
              <a:buFont typeface="Wingdings 2" pitchFamily="18" charset="2"/>
              <a:buChar char=""/>
              <a:tabLst/>
              <a:defRPr/>
            </a:pPr>
            <a:r>
              <a:rPr kumimoji="0" lang="en-US" altLang="zh-TW" sz="2600" b="0" i="0" u="none" strike="noStrike" kern="1200" cap="none" spc="0" normalizeH="0" baseline="0" noProof="0" dirty="0" smtClean="0">
                <a:ln>
                  <a:noFill/>
                </a:ln>
                <a:solidFill>
                  <a:schemeClr val="tx1"/>
                </a:solidFill>
                <a:effectLst/>
                <a:uLnTx/>
                <a:uFillTx/>
                <a:latin typeface="Arial Unicode MS" pitchFamily="34" charset="-120"/>
                <a:ea typeface="Arial Unicode MS" pitchFamily="34" charset="-120"/>
                <a:cs typeface="Arial Unicode MS" pitchFamily="34" charset="-120"/>
              </a:rPr>
              <a:t>P(-2.58&lt;Z&lt;b) = 0.8373</a:t>
            </a:r>
          </a:p>
          <a:p>
            <a:pPr marL="639763" marR="0" lvl="1" indent="-246063" algn="l" defTabSz="914400" rtl="0" eaLnBrk="0" fontAlgn="base" latinLnBrk="0" hangingPunct="0">
              <a:lnSpc>
                <a:spcPct val="100000"/>
              </a:lnSpc>
              <a:spcBef>
                <a:spcPct val="20000"/>
              </a:spcBef>
              <a:spcAft>
                <a:spcPct val="0"/>
              </a:spcAft>
              <a:buClr>
                <a:schemeClr val="accent1"/>
              </a:buClr>
              <a:buSzPct val="85000"/>
              <a:buFont typeface="Wingdings 2" pitchFamily="18" charset="2"/>
              <a:buChar char=""/>
              <a:tabLst/>
              <a:defRPr/>
            </a:pPr>
            <a:endParaRPr kumimoji="0" lang="zh-TW" altLang="en-US" sz="2400" b="0" i="0" u="none" strike="noStrike" kern="1200" cap="none" spc="0" normalizeH="0" baseline="0" noProof="0" dirty="0">
              <a:ln>
                <a:noFill/>
              </a:ln>
              <a:solidFill>
                <a:schemeClr val="tx1"/>
              </a:solidFill>
              <a:effectLst/>
              <a:uLnTx/>
              <a:uFillTx/>
              <a:latin typeface="Arial Unicode MS" pitchFamily="34" charset="-120"/>
              <a:ea typeface="Arial Unicode MS" pitchFamily="34" charset="-120"/>
              <a:cs typeface="Arial Unicode MS" pitchFamily="34" charset="-120"/>
            </a:endParaRPr>
          </a:p>
        </p:txBody>
      </p:sp>
      <p:sp>
        <p:nvSpPr>
          <p:cNvPr id="7" name="投影片編號版面配置區 6"/>
          <p:cNvSpPr>
            <a:spLocks noGrp="1"/>
          </p:cNvSpPr>
          <p:nvPr>
            <p:ph type="sldNum" sz="quarter" idx="12"/>
          </p:nvPr>
        </p:nvSpPr>
        <p:spPr/>
        <p:txBody>
          <a:bodyPr/>
          <a:lstStyle/>
          <a:p>
            <a:pPr>
              <a:defRPr/>
            </a:pPr>
            <a:fld id="{AD0C9FCE-FA97-47C9-AE7C-69C1CF5A3D5F}" type="slidenum">
              <a:rPr lang="zh-TW" altLang="en-US" smtClean="0"/>
              <a:pPr>
                <a:defRPr/>
              </a:pPr>
              <a:t>29</a:t>
            </a:fld>
            <a:endParaRPr lang="en-US" altLang="zh-TW"/>
          </a:p>
        </p:txBody>
      </p:sp>
    </p:spTree>
  </p:cSld>
  <p:clrMapOvr>
    <a:masterClrMapping/>
  </p:clrMapOvr>
  <p:transition spd="med">
    <p:pull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3352800"/>
            <a:ext cx="762000" cy="1447800"/>
          </a:xfrm>
          <a:prstGeom prst="rect">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bg2">
                    <a:lumMod val="10000"/>
                  </a:schemeClr>
                </a:solidFill>
                <a:latin typeface="+mj-ea"/>
                <a:ea typeface="+mj-ea"/>
              </a:rPr>
              <a:t>統計學</a:t>
            </a:r>
            <a:endParaRPr lang="zh-TW" altLang="en-US" sz="2400" b="1" dirty="0">
              <a:solidFill>
                <a:schemeClr val="bg2">
                  <a:lumMod val="10000"/>
                </a:schemeClr>
              </a:solidFill>
              <a:latin typeface="+mj-ea"/>
              <a:ea typeface="+mj-ea"/>
            </a:endParaRPr>
          </a:p>
        </p:txBody>
      </p:sp>
      <p:sp>
        <p:nvSpPr>
          <p:cNvPr id="6" name="矩形 5"/>
          <p:cNvSpPr/>
          <p:nvPr/>
        </p:nvSpPr>
        <p:spPr>
          <a:xfrm>
            <a:off x="1600200" y="1981200"/>
            <a:ext cx="1295400" cy="762000"/>
          </a:xfrm>
          <a:prstGeom prst="rect">
            <a:avLst/>
          </a:prstGeom>
          <a:solidFill>
            <a:srgbClr val="FFCC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chemeClr val="bg2">
                    <a:lumMod val="10000"/>
                  </a:schemeClr>
                </a:solidFill>
                <a:latin typeface="+mj-ea"/>
                <a:ea typeface="+mj-ea"/>
              </a:rPr>
              <a:t>敘述</a:t>
            </a:r>
            <a:endParaRPr lang="en-US" altLang="zh-TW" sz="2000" b="1" dirty="0" smtClean="0">
              <a:solidFill>
                <a:schemeClr val="bg2">
                  <a:lumMod val="10000"/>
                </a:schemeClr>
              </a:solidFill>
              <a:latin typeface="+mj-ea"/>
              <a:ea typeface="+mj-ea"/>
            </a:endParaRPr>
          </a:p>
          <a:p>
            <a:pPr algn="ctr"/>
            <a:r>
              <a:rPr lang="zh-TW" altLang="en-US" sz="2000" b="1" dirty="0" smtClean="0">
                <a:solidFill>
                  <a:schemeClr val="bg2">
                    <a:lumMod val="10000"/>
                  </a:schemeClr>
                </a:solidFill>
                <a:latin typeface="+mj-ea"/>
                <a:ea typeface="+mj-ea"/>
              </a:rPr>
              <a:t>統計學</a:t>
            </a:r>
            <a:endParaRPr lang="zh-TW" altLang="en-US" sz="2000" b="1" dirty="0">
              <a:solidFill>
                <a:schemeClr val="bg2">
                  <a:lumMod val="10000"/>
                </a:schemeClr>
              </a:solidFill>
              <a:latin typeface="+mj-ea"/>
              <a:ea typeface="+mj-ea"/>
            </a:endParaRPr>
          </a:p>
        </p:txBody>
      </p:sp>
      <p:sp>
        <p:nvSpPr>
          <p:cNvPr id="8" name="矩形 7"/>
          <p:cNvSpPr/>
          <p:nvPr/>
        </p:nvSpPr>
        <p:spPr>
          <a:xfrm>
            <a:off x="1600200" y="5486400"/>
            <a:ext cx="1295400" cy="762000"/>
          </a:xfrm>
          <a:prstGeom prst="rect">
            <a:avLst/>
          </a:prstGeom>
          <a:solidFill>
            <a:srgbClr val="FFCC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chemeClr val="bg2">
                    <a:lumMod val="10000"/>
                  </a:schemeClr>
                </a:solidFill>
                <a:latin typeface="+mj-ea"/>
                <a:ea typeface="+mj-ea"/>
              </a:rPr>
              <a:t>推論</a:t>
            </a:r>
            <a:endParaRPr lang="en-US" altLang="zh-TW" sz="2000" b="1" dirty="0" smtClean="0">
              <a:solidFill>
                <a:schemeClr val="bg2">
                  <a:lumMod val="10000"/>
                </a:schemeClr>
              </a:solidFill>
              <a:latin typeface="+mj-ea"/>
              <a:ea typeface="+mj-ea"/>
            </a:endParaRPr>
          </a:p>
          <a:p>
            <a:pPr algn="ctr"/>
            <a:r>
              <a:rPr lang="zh-TW" altLang="en-US" sz="2000" b="1" dirty="0" smtClean="0">
                <a:solidFill>
                  <a:schemeClr val="bg2">
                    <a:lumMod val="10000"/>
                  </a:schemeClr>
                </a:solidFill>
                <a:latin typeface="+mj-ea"/>
                <a:ea typeface="+mj-ea"/>
              </a:rPr>
              <a:t>統計學</a:t>
            </a:r>
          </a:p>
        </p:txBody>
      </p:sp>
      <p:cxnSp>
        <p:nvCxnSpPr>
          <p:cNvPr id="12" name="圖案 11"/>
          <p:cNvCxnSpPr>
            <a:stCxn id="5" idx="0"/>
            <a:endCxn id="6" idx="1"/>
          </p:cNvCxnSpPr>
          <p:nvPr/>
        </p:nvCxnSpPr>
        <p:spPr>
          <a:xfrm rot="5400000" flipH="1" flipV="1">
            <a:off x="762000" y="2514600"/>
            <a:ext cx="990600" cy="685800"/>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圖案 13"/>
          <p:cNvCxnSpPr>
            <a:stCxn id="5" idx="2"/>
            <a:endCxn id="8" idx="1"/>
          </p:cNvCxnSpPr>
          <p:nvPr/>
        </p:nvCxnSpPr>
        <p:spPr>
          <a:xfrm rot="16200000" flipH="1">
            <a:off x="723900" y="4991100"/>
            <a:ext cx="1066800" cy="685800"/>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581400" y="457200"/>
            <a:ext cx="5257800" cy="46482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圓角矩形 19"/>
          <p:cNvSpPr/>
          <p:nvPr/>
        </p:nvSpPr>
        <p:spPr>
          <a:xfrm>
            <a:off x="3886200" y="8382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smtClean="0">
                <a:solidFill>
                  <a:schemeClr val="bg2">
                    <a:lumMod val="10000"/>
                  </a:schemeClr>
                </a:solidFill>
                <a:latin typeface="+mj-ea"/>
                <a:ea typeface="+mj-ea"/>
              </a:rPr>
              <a:t>母體</a:t>
            </a:r>
            <a:endParaRPr lang="en-US" altLang="zh-TW" sz="1800" b="1" dirty="0" smtClean="0">
              <a:solidFill>
                <a:schemeClr val="bg2">
                  <a:lumMod val="10000"/>
                </a:schemeClr>
              </a:solidFill>
              <a:latin typeface="+mj-ea"/>
              <a:ea typeface="+mj-ea"/>
            </a:endParaRPr>
          </a:p>
          <a:p>
            <a:pPr algn="ctr"/>
            <a:r>
              <a:rPr lang="en-US" altLang="zh-TW" sz="1800" b="1" dirty="0" smtClean="0">
                <a:solidFill>
                  <a:schemeClr val="bg2">
                    <a:lumMod val="10000"/>
                  </a:schemeClr>
                </a:solidFill>
                <a:latin typeface="+mj-ea"/>
                <a:ea typeface="+mj-ea"/>
              </a:rPr>
              <a:t>(Population)</a:t>
            </a:r>
            <a:endParaRPr lang="zh-TW" altLang="en-US" sz="1800" b="1" dirty="0">
              <a:solidFill>
                <a:schemeClr val="bg2">
                  <a:lumMod val="10000"/>
                </a:schemeClr>
              </a:solidFill>
              <a:latin typeface="+mj-ea"/>
              <a:ea typeface="+mj-ea"/>
            </a:endParaRPr>
          </a:p>
        </p:txBody>
      </p:sp>
      <p:sp>
        <p:nvSpPr>
          <p:cNvPr id="22" name="圓角矩形 21"/>
          <p:cNvSpPr/>
          <p:nvPr/>
        </p:nvSpPr>
        <p:spPr>
          <a:xfrm>
            <a:off x="3886200" y="19050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smtClean="0">
                <a:solidFill>
                  <a:schemeClr val="bg2">
                    <a:lumMod val="10000"/>
                  </a:schemeClr>
                </a:solidFill>
                <a:latin typeface="+mj-ea"/>
                <a:ea typeface="+mj-ea"/>
              </a:rPr>
              <a:t>整理及展示</a:t>
            </a:r>
            <a:endParaRPr lang="en-US" altLang="zh-TW" sz="1800" b="1" dirty="0" smtClean="0">
              <a:solidFill>
                <a:schemeClr val="bg2">
                  <a:lumMod val="10000"/>
                </a:schemeClr>
              </a:solidFill>
              <a:latin typeface="+mj-ea"/>
              <a:ea typeface="+mj-ea"/>
            </a:endParaRPr>
          </a:p>
          <a:p>
            <a:pPr algn="ctr"/>
            <a:r>
              <a:rPr lang="zh-TW" altLang="en-US" sz="1800" b="1" dirty="0" smtClean="0">
                <a:solidFill>
                  <a:schemeClr val="bg2">
                    <a:lumMod val="10000"/>
                  </a:schemeClr>
                </a:solidFill>
                <a:latin typeface="+mj-ea"/>
                <a:ea typeface="+mj-ea"/>
              </a:rPr>
              <a:t>母體資料</a:t>
            </a:r>
            <a:endParaRPr lang="zh-TW" altLang="en-US" sz="1800" b="1" dirty="0">
              <a:solidFill>
                <a:schemeClr val="bg2">
                  <a:lumMod val="10000"/>
                </a:schemeClr>
              </a:solidFill>
              <a:latin typeface="+mj-ea"/>
              <a:ea typeface="+mj-ea"/>
            </a:endParaRPr>
          </a:p>
        </p:txBody>
      </p:sp>
      <p:sp>
        <p:nvSpPr>
          <p:cNvPr id="24" name="圓角矩形 23"/>
          <p:cNvSpPr/>
          <p:nvPr/>
        </p:nvSpPr>
        <p:spPr>
          <a:xfrm>
            <a:off x="3886200" y="29718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TW" altLang="en-US" sz="1800" b="1" dirty="0" smtClean="0">
                <a:solidFill>
                  <a:schemeClr val="bg2">
                    <a:lumMod val="10000"/>
                  </a:schemeClr>
                </a:solidFill>
                <a:latin typeface="+mj-ea"/>
                <a:ea typeface="+mj-ea"/>
              </a:rPr>
              <a:t>分析母體資料</a:t>
            </a:r>
            <a:endParaRPr lang="en-US" altLang="zh-TW" sz="1800" b="1" dirty="0" smtClean="0">
              <a:solidFill>
                <a:schemeClr val="bg2">
                  <a:lumMod val="10000"/>
                </a:schemeClr>
              </a:solidFill>
              <a:latin typeface="+mj-ea"/>
              <a:ea typeface="+mj-ea"/>
            </a:endParaRPr>
          </a:p>
          <a:p>
            <a:pPr algn="ctr"/>
            <a:r>
              <a:rPr lang="en-US" altLang="zh-TW" sz="1800" b="1" dirty="0" smtClean="0">
                <a:solidFill>
                  <a:schemeClr val="bg2">
                    <a:lumMod val="10000"/>
                  </a:schemeClr>
                </a:solidFill>
                <a:latin typeface="+mj-ea"/>
                <a:ea typeface="+mj-ea"/>
                <a:sym typeface="Wingdings" pitchFamily="2" charset="2"/>
              </a:rPr>
              <a:t></a:t>
            </a:r>
            <a:r>
              <a:rPr lang="zh-TW" altLang="en-US" sz="1800" b="1" dirty="0" smtClean="0">
                <a:solidFill>
                  <a:schemeClr val="bg2">
                    <a:lumMod val="10000"/>
                  </a:schemeClr>
                </a:solidFill>
                <a:latin typeface="+mj-ea"/>
                <a:ea typeface="+mj-ea"/>
                <a:sym typeface="Wingdings" pitchFamily="2" charset="2"/>
              </a:rPr>
              <a:t>參數</a:t>
            </a:r>
            <a:endParaRPr lang="en-US" altLang="zh-TW" sz="1800" b="1" dirty="0" smtClean="0">
              <a:solidFill>
                <a:schemeClr val="bg2">
                  <a:lumMod val="10000"/>
                </a:schemeClr>
              </a:solidFill>
              <a:latin typeface="+mj-ea"/>
              <a:ea typeface="+mj-ea"/>
              <a:sym typeface="Wingdings" pitchFamily="2" charset="2"/>
            </a:endParaRPr>
          </a:p>
        </p:txBody>
      </p:sp>
      <p:sp>
        <p:nvSpPr>
          <p:cNvPr id="26" name="圓角矩形 25"/>
          <p:cNvSpPr/>
          <p:nvPr/>
        </p:nvSpPr>
        <p:spPr>
          <a:xfrm>
            <a:off x="3886200" y="40386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smtClean="0">
                <a:solidFill>
                  <a:srgbClr val="C00000"/>
                </a:solidFill>
                <a:latin typeface="+mj-ea"/>
                <a:ea typeface="+mj-ea"/>
              </a:rPr>
              <a:t>描述</a:t>
            </a:r>
            <a:r>
              <a:rPr lang="zh-TW" altLang="en-US" sz="1800" b="1" dirty="0" smtClean="0">
                <a:solidFill>
                  <a:schemeClr val="bg2">
                    <a:lumMod val="10000"/>
                  </a:schemeClr>
                </a:solidFill>
                <a:latin typeface="+mj-ea"/>
                <a:ea typeface="+mj-ea"/>
              </a:rPr>
              <a:t>母體特徵</a:t>
            </a:r>
            <a:endParaRPr lang="zh-TW" altLang="en-US" sz="1800" b="1" dirty="0">
              <a:solidFill>
                <a:schemeClr val="bg2">
                  <a:lumMod val="10000"/>
                </a:schemeClr>
              </a:solidFill>
              <a:latin typeface="+mj-ea"/>
              <a:ea typeface="+mj-ea"/>
            </a:endParaRPr>
          </a:p>
        </p:txBody>
      </p:sp>
      <p:sp>
        <p:nvSpPr>
          <p:cNvPr id="27" name="圓角矩形 26"/>
          <p:cNvSpPr/>
          <p:nvPr/>
        </p:nvSpPr>
        <p:spPr>
          <a:xfrm>
            <a:off x="6781800" y="8382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smtClean="0">
                <a:solidFill>
                  <a:schemeClr val="bg2">
                    <a:lumMod val="10000"/>
                  </a:schemeClr>
                </a:solidFill>
                <a:latin typeface="+mj-ea"/>
                <a:ea typeface="+mj-ea"/>
              </a:rPr>
              <a:t>樣本</a:t>
            </a:r>
            <a:endParaRPr lang="en-US" altLang="zh-TW" sz="1800" b="1" dirty="0" smtClean="0">
              <a:solidFill>
                <a:schemeClr val="bg2">
                  <a:lumMod val="10000"/>
                </a:schemeClr>
              </a:solidFill>
              <a:latin typeface="+mj-ea"/>
              <a:ea typeface="+mj-ea"/>
            </a:endParaRPr>
          </a:p>
          <a:p>
            <a:pPr algn="ctr"/>
            <a:r>
              <a:rPr lang="en-US" altLang="zh-TW" sz="1800" b="1" dirty="0" smtClean="0">
                <a:solidFill>
                  <a:schemeClr val="bg2">
                    <a:lumMod val="10000"/>
                  </a:schemeClr>
                </a:solidFill>
                <a:latin typeface="+mj-ea"/>
                <a:ea typeface="+mj-ea"/>
              </a:rPr>
              <a:t>(Sample)</a:t>
            </a:r>
            <a:endParaRPr lang="zh-TW" altLang="en-US" sz="1800" b="1" dirty="0">
              <a:solidFill>
                <a:schemeClr val="bg2">
                  <a:lumMod val="10000"/>
                </a:schemeClr>
              </a:solidFill>
              <a:latin typeface="+mj-ea"/>
              <a:ea typeface="+mj-ea"/>
            </a:endParaRPr>
          </a:p>
        </p:txBody>
      </p:sp>
      <p:sp>
        <p:nvSpPr>
          <p:cNvPr id="28" name="圓角矩形 27"/>
          <p:cNvSpPr/>
          <p:nvPr/>
        </p:nvSpPr>
        <p:spPr>
          <a:xfrm>
            <a:off x="6781800" y="19050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smtClean="0">
                <a:solidFill>
                  <a:schemeClr val="bg2">
                    <a:lumMod val="10000"/>
                  </a:schemeClr>
                </a:solidFill>
                <a:latin typeface="+mj-ea"/>
                <a:ea typeface="+mj-ea"/>
              </a:rPr>
              <a:t>整理及展示</a:t>
            </a:r>
            <a:endParaRPr lang="en-US" altLang="zh-TW" sz="1800" b="1" dirty="0" smtClean="0">
              <a:solidFill>
                <a:schemeClr val="bg2">
                  <a:lumMod val="10000"/>
                </a:schemeClr>
              </a:solidFill>
              <a:latin typeface="+mj-ea"/>
              <a:ea typeface="+mj-ea"/>
            </a:endParaRPr>
          </a:p>
          <a:p>
            <a:pPr algn="ctr"/>
            <a:r>
              <a:rPr lang="zh-TW" altLang="en-US" sz="1800" b="1" dirty="0" smtClean="0">
                <a:solidFill>
                  <a:schemeClr val="bg2">
                    <a:lumMod val="10000"/>
                  </a:schemeClr>
                </a:solidFill>
                <a:latin typeface="+mj-ea"/>
                <a:ea typeface="+mj-ea"/>
              </a:rPr>
              <a:t>樣本資料</a:t>
            </a:r>
            <a:endParaRPr lang="zh-TW" altLang="en-US" sz="1800" b="1" dirty="0">
              <a:solidFill>
                <a:schemeClr val="bg2">
                  <a:lumMod val="10000"/>
                </a:schemeClr>
              </a:solidFill>
              <a:latin typeface="+mj-ea"/>
              <a:ea typeface="+mj-ea"/>
            </a:endParaRPr>
          </a:p>
        </p:txBody>
      </p:sp>
      <p:sp>
        <p:nvSpPr>
          <p:cNvPr id="29" name="圓角矩形 28"/>
          <p:cNvSpPr/>
          <p:nvPr/>
        </p:nvSpPr>
        <p:spPr>
          <a:xfrm>
            <a:off x="6781800" y="29718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TW" altLang="en-US" sz="1800" b="1" dirty="0" smtClean="0">
                <a:solidFill>
                  <a:schemeClr val="bg2">
                    <a:lumMod val="10000"/>
                  </a:schemeClr>
                </a:solidFill>
                <a:latin typeface="+mj-ea"/>
                <a:ea typeface="+mj-ea"/>
              </a:rPr>
              <a:t>分析樣本資料</a:t>
            </a:r>
            <a:endParaRPr lang="en-US" altLang="zh-TW" sz="1800" b="1" dirty="0" smtClean="0">
              <a:solidFill>
                <a:schemeClr val="bg2">
                  <a:lumMod val="10000"/>
                </a:schemeClr>
              </a:solidFill>
              <a:latin typeface="+mj-ea"/>
              <a:ea typeface="+mj-ea"/>
            </a:endParaRPr>
          </a:p>
          <a:p>
            <a:pPr algn="ctr"/>
            <a:r>
              <a:rPr lang="en-US" altLang="zh-TW" sz="1800" b="1" dirty="0" smtClean="0">
                <a:solidFill>
                  <a:schemeClr val="bg2">
                    <a:lumMod val="10000"/>
                  </a:schemeClr>
                </a:solidFill>
                <a:latin typeface="+mj-ea"/>
                <a:ea typeface="+mj-ea"/>
                <a:sym typeface="Wingdings" pitchFamily="2" charset="2"/>
              </a:rPr>
              <a:t></a:t>
            </a:r>
            <a:r>
              <a:rPr lang="zh-TW" altLang="en-US" sz="1800" b="1" dirty="0" smtClean="0">
                <a:solidFill>
                  <a:schemeClr val="bg2">
                    <a:lumMod val="10000"/>
                  </a:schemeClr>
                </a:solidFill>
                <a:latin typeface="+mj-ea"/>
                <a:ea typeface="+mj-ea"/>
                <a:sym typeface="Wingdings" pitchFamily="2" charset="2"/>
              </a:rPr>
              <a:t>統計量</a:t>
            </a:r>
            <a:endParaRPr lang="en-US" altLang="zh-TW" sz="1800" b="1" dirty="0" smtClean="0">
              <a:solidFill>
                <a:schemeClr val="bg2">
                  <a:lumMod val="10000"/>
                </a:schemeClr>
              </a:solidFill>
              <a:latin typeface="+mj-ea"/>
              <a:ea typeface="+mj-ea"/>
              <a:sym typeface="Wingdings" pitchFamily="2" charset="2"/>
            </a:endParaRPr>
          </a:p>
        </p:txBody>
      </p:sp>
      <p:sp>
        <p:nvSpPr>
          <p:cNvPr id="30" name="圓角矩形 29"/>
          <p:cNvSpPr/>
          <p:nvPr/>
        </p:nvSpPr>
        <p:spPr>
          <a:xfrm>
            <a:off x="6781800" y="4038600"/>
            <a:ext cx="1752600" cy="6858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smtClean="0">
                <a:solidFill>
                  <a:srgbClr val="C00000"/>
                </a:solidFill>
                <a:latin typeface="+mj-ea"/>
                <a:ea typeface="+mj-ea"/>
              </a:rPr>
              <a:t>描述</a:t>
            </a:r>
            <a:r>
              <a:rPr lang="zh-TW" altLang="en-US" sz="1800" b="1" dirty="0" smtClean="0">
                <a:solidFill>
                  <a:schemeClr val="bg2">
                    <a:lumMod val="10000"/>
                  </a:schemeClr>
                </a:solidFill>
                <a:latin typeface="+mj-ea"/>
                <a:ea typeface="+mj-ea"/>
              </a:rPr>
              <a:t>樣本特徵</a:t>
            </a:r>
            <a:endParaRPr lang="zh-TW" altLang="en-US" sz="1800" b="1" dirty="0">
              <a:solidFill>
                <a:schemeClr val="bg2">
                  <a:lumMod val="10000"/>
                </a:schemeClr>
              </a:solidFill>
              <a:latin typeface="+mj-ea"/>
              <a:ea typeface="+mj-ea"/>
            </a:endParaRPr>
          </a:p>
        </p:txBody>
      </p:sp>
      <p:sp>
        <p:nvSpPr>
          <p:cNvPr id="31" name="圓角矩形 30"/>
          <p:cNvSpPr/>
          <p:nvPr/>
        </p:nvSpPr>
        <p:spPr>
          <a:xfrm>
            <a:off x="6781800" y="5486400"/>
            <a:ext cx="1752600" cy="762000"/>
          </a:xfrm>
          <a:prstGeom prst="round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C00000"/>
                </a:solidFill>
                <a:latin typeface="+mj-ea"/>
                <a:ea typeface="+mj-ea"/>
              </a:rPr>
              <a:t>推論</a:t>
            </a:r>
            <a:r>
              <a:rPr lang="zh-TW" altLang="en-US" sz="2000" b="1" dirty="0" smtClean="0">
                <a:solidFill>
                  <a:schemeClr val="bg2">
                    <a:lumMod val="10000"/>
                  </a:schemeClr>
                </a:solidFill>
                <a:latin typeface="+mj-ea"/>
                <a:ea typeface="+mj-ea"/>
              </a:rPr>
              <a:t>母體特徵</a:t>
            </a:r>
            <a:endParaRPr lang="zh-TW" altLang="en-US" sz="2000" b="1" dirty="0">
              <a:solidFill>
                <a:schemeClr val="bg2">
                  <a:lumMod val="10000"/>
                </a:schemeClr>
              </a:solidFill>
              <a:latin typeface="+mj-ea"/>
              <a:ea typeface="+mj-ea"/>
            </a:endParaRPr>
          </a:p>
        </p:txBody>
      </p:sp>
      <p:cxnSp>
        <p:nvCxnSpPr>
          <p:cNvPr id="34" name="直線單箭頭接點 33"/>
          <p:cNvCxnSpPr>
            <a:stCxn id="6" idx="3"/>
          </p:cNvCxnSpPr>
          <p:nvPr/>
        </p:nvCxnSpPr>
        <p:spPr>
          <a:xfrm>
            <a:off x="2895600" y="2362200"/>
            <a:ext cx="685800" cy="0"/>
          </a:xfrm>
          <a:prstGeom prst="straightConnector1">
            <a:avLst/>
          </a:prstGeom>
          <a:ln w="50800">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8" idx="3"/>
            <a:endCxn id="31" idx="1"/>
          </p:cNvCxnSpPr>
          <p:nvPr/>
        </p:nvCxnSpPr>
        <p:spPr>
          <a:xfrm>
            <a:off x="2895600" y="5867400"/>
            <a:ext cx="3886200"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20" idx="3"/>
            <a:endCxn id="27" idx="1"/>
          </p:cNvCxnSpPr>
          <p:nvPr/>
        </p:nvCxnSpPr>
        <p:spPr>
          <a:xfrm>
            <a:off x="5638800" y="1181100"/>
            <a:ext cx="114300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5791200" y="762000"/>
            <a:ext cx="697627" cy="784830"/>
          </a:xfrm>
          <a:prstGeom prst="rect">
            <a:avLst/>
          </a:prstGeom>
          <a:noFill/>
        </p:spPr>
        <p:txBody>
          <a:bodyPr wrap="none" rtlCol="0">
            <a:spAutoFit/>
          </a:bodyPr>
          <a:lstStyle/>
          <a:p>
            <a:pPr>
              <a:spcBef>
                <a:spcPts val="1200"/>
              </a:spcBef>
            </a:pPr>
            <a:r>
              <a:rPr lang="zh-TW" altLang="en-US" sz="2000" b="1" dirty="0" smtClean="0"/>
              <a:t>隨機</a:t>
            </a:r>
            <a:endParaRPr lang="en-US" altLang="zh-TW" sz="2000" b="1" dirty="0" smtClean="0"/>
          </a:p>
          <a:p>
            <a:pPr>
              <a:spcBef>
                <a:spcPts val="600"/>
              </a:spcBef>
            </a:pPr>
            <a:r>
              <a:rPr lang="zh-TW" altLang="en-US" sz="2000" b="1" dirty="0" smtClean="0"/>
              <a:t>抽取</a:t>
            </a:r>
            <a:endParaRPr lang="zh-TW" altLang="en-US" sz="2000" b="1" dirty="0"/>
          </a:p>
        </p:txBody>
      </p:sp>
      <p:cxnSp>
        <p:nvCxnSpPr>
          <p:cNvPr id="50" name="直線單箭頭接點 49"/>
          <p:cNvCxnSpPr>
            <a:stCxn id="20" idx="2"/>
            <a:endCxn id="22" idx="0"/>
          </p:cNvCxnSpPr>
          <p:nvPr/>
        </p:nvCxnSpPr>
        <p:spPr>
          <a:xfrm>
            <a:off x="4762500" y="1524000"/>
            <a:ext cx="0" cy="381000"/>
          </a:xfrm>
          <a:prstGeom prst="straightConnector1">
            <a:avLst/>
          </a:prstGeom>
          <a:ln w="254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7696200" y="1524000"/>
            <a:ext cx="0" cy="381000"/>
          </a:xfrm>
          <a:prstGeom prst="straightConnector1">
            <a:avLst/>
          </a:prstGeom>
          <a:ln w="254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4800600" y="2590800"/>
            <a:ext cx="0" cy="381000"/>
          </a:xfrm>
          <a:prstGeom prst="straightConnector1">
            <a:avLst/>
          </a:prstGeom>
          <a:ln w="254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4724400" y="3657600"/>
            <a:ext cx="0" cy="381000"/>
          </a:xfrm>
          <a:prstGeom prst="straightConnector1">
            <a:avLst/>
          </a:prstGeom>
          <a:ln w="254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a:off x="7696200" y="3657600"/>
            <a:ext cx="0" cy="381000"/>
          </a:xfrm>
          <a:prstGeom prst="straightConnector1">
            <a:avLst/>
          </a:prstGeom>
          <a:ln w="254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7696200" y="2590800"/>
            <a:ext cx="0" cy="381000"/>
          </a:xfrm>
          <a:prstGeom prst="straightConnector1">
            <a:avLst/>
          </a:prstGeom>
          <a:ln w="25400">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30" idx="2"/>
            <a:endCxn id="31" idx="0"/>
          </p:cNvCxnSpPr>
          <p:nvPr/>
        </p:nvCxnSpPr>
        <p:spPr>
          <a:xfrm>
            <a:off x="7658100" y="4724400"/>
            <a:ext cx="0" cy="762000"/>
          </a:xfrm>
          <a:prstGeom prst="straightConnector1">
            <a:avLst/>
          </a:prstGeom>
          <a:ln w="31750">
            <a:solidFill>
              <a:srgbClr val="C00000"/>
            </a:solidFill>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987466"/>
      </p:ext>
    </p:extLst>
  </p:cSld>
  <p:clrMapOvr>
    <a:masterClrMapping/>
  </p:clrMapOvr>
  <p:transition spd="med">
    <p:pull dir="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effectLst>
                  <a:outerShdw blurRad="38100" dist="38100" dir="2700000" algn="tl">
                    <a:srgbClr val="C0C0C0"/>
                  </a:outerShdw>
                </a:effectLst>
              </a:rPr>
              <a:t>The </a:t>
            </a:r>
            <a:r>
              <a:rPr lang="en-US" altLang="zh-TW" i="1" dirty="0" smtClean="0">
                <a:effectLst>
                  <a:outerShdw blurRad="38100" dist="38100" dir="2700000" algn="tl">
                    <a:srgbClr val="C0C0C0"/>
                  </a:outerShdw>
                </a:effectLst>
              </a:rPr>
              <a:t>t</a:t>
            </a:r>
            <a:r>
              <a:rPr lang="en-US" altLang="zh-TW" dirty="0" smtClean="0">
                <a:effectLst>
                  <a:outerShdw blurRad="38100" dist="38100" dir="2700000" algn="tl">
                    <a:srgbClr val="C0C0C0"/>
                  </a:outerShdw>
                </a:effectLst>
              </a:rPr>
              <a:t> distribution</a:t>
            </a:r>
            <a:endParaRPr lang="zh-TW" altLang="en-US" dirty="0" smtClean="0">
              <a:effectLst>
                <a:outerShdw blurRad="38100" dist="38100" dir="2700000" algn="tl">
                  <a:srgbClr val="C0C0C0"/>
                </a:outerShdw>
              </a:effectLst>
            </a:endParaRPr>
          </a:p>
        </p:txBody>
      </p:sp>
      <p:sp>
        <p:nvSpPr>
          <p:cNvPr id="5" name="投影片編號版面配置區 4"/>
          <p:cNvSpPr>
            <a:spLocks noGrp="1"/>
          </p:cNvSpPr>
          <p:nvPr>
            <p:ph type="sldNum" sz="quarter" idx="12"/>
          </p:nvPr>
        </p:nvSpPr>
        <p:spPr/>
        <p:txBody>
          <a:bodyPr/>
          <a:lstStyle/>
          <a:p>
            <a:pPr>
              <a:defRPr/>
            </a:pPr>
            <a:fld id="{1C018925-15EA-4937-93B7-5872249AF5A0}" type="slidenum">
              <a:rPr lang="en-US" altLang="zh-TW" smtClean="0"/>
              <a:pPr>
                <a:defRPr/>
              </a:pPr>
              <a:t>30</a:t>
            </a:fld>
            <a:endParaRPr lang="en-US" altLang="zh-TW"/>
          </a:p>
        </p:txBody>
      </p:sp>
      <p:pic>
        <p:nvPicPr>
          <p:cNvPr id="34821" name="Picture 2"/>
          <p:cNvPicPr>
            <a:picLocks noChangeAspect="1" noChangeArrowheads="1"/>
          </p:cNvPicPr>
          <p:nvPr/>
        </p:nvPicPr>
        <p:blipFill>
          <a:blip r:embed="rId2" cstate="print">
            <a:lum bright="-20000" contrast="40000"/>
          </a:blip>
          <a:srcRect l="42168" t="37500" r="29723" b="36458"/>
          <a:stretch>
            <a:fillRect/>
          </a:stretch>
        </p:blipFill>
        <p:spPr bwMode="auto">
          <a:xfrm>
            <a:off x="990600" y="2514600"/>
            <a:ext cx="7162800" cy="3730625"/>
          </a:xfrm>
          <a:prstGeom prst="rect">
            <a:avLst/>
          </a:prstGeom>
          <a:noFill/>
          <a:ln w="9525">
            <a:noFill/>
            <a:miter lim="800000"/>
            <a:headEnd/>
            <a:tailEnd/>
          </a:ln>
        </p:spPr>
      </p:pic>
      <p:sp>
        <p:nvSpPr>
          <p:cNvPr id="7" name="矩形 6"/>
          <p:cNvSpPr/>
          <p:nvPr/>
        </p:nvSpPr>
        <p:spPr>
          <a:xfrm>
            <a:off x="762000" y="2514600"/>
            <a:ext cx="3230563" cy="461963"/>
          </a:xfrm>
          <a:prstGeom prst="rect">
            <a:avLst/>
          </a:prstGeom>
        </p:spPr>
        <p:txBody>
          <a:bodyPr wrap="none">
            <a:spAutoFit/>
          </a:bodyPr>
          <a:lstStyle/>
          <a:p>
            <a:pPr>
              <a:defRPr/>
            </a:pPr>
            <a:r>
              <a:rPr lang="en-US" altLang="zh-TW" dirty="0">
                <a:effectLst>
                  <a:outerShdw blurRad="38100" dist="38100" dir="2700000" algn="tl">
                    <a:srgbClr val="C0C0C0"/>
                  </a:outerShdw>
                </a:effectLst>
              </a:rPr>
              <a:t>The </a:t>
            </a:r>
            <a:r>
              <a:rPr lang="en-US" altLang="zh-TW" i="1" dirty="0">
                <a:effectLst>
                  <a:outerShdw blurRad="38100" dist="38100" dir="2700000" algn="tl">
                    <a:srgbClr val="C0C0C0"/>
                  </a:outerShdw>
                </a:effectLst>
              </a:rPr>
              <a:t>t</a:t>
            </a:r>
            <a:r>
              <a:rPr lang="en-US" altLang="zh-TW" dirty="0">
                <a:effectLst>
                  <a:outerShdw blurRad="38100" dist="38100" dir="2700000" algn="tl">
                    <a:srgbClr val="C0C0C0"/>
                  </a:outerShdw>
                </a:effectLst>
              </a:rPr>
              <a:t>  family of curves</a:t>
            </a:r>
            <a:endParaRPr lang="zh-TW" altLang="en-US" dirty="0"/>
          </a:p>
        </p:txBody>
      </p:sp>
    </p:spTree>
  </p:cSld>
  <p:clrMapOvr>
    <a:masterClrMapping/>
  </p:clrMapOvr>
  <p:transition spd="med">
    <p:pull dir="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381000"/>
            <a:ext cx="8229600" cy="990600"/>
          </a:xfrm>
        </p:spPr>
        <p:txBody>
          <a:bodyPr/>
          <a:lstStyle/>
          <a:p>
            <a:pPr eaLnBrk="1" fontAlgn="auto" hangingPunct="1">
              <a:spcAft>
                <a:spcPts val="0"/>
              </a:spcAft>
              <a:defRPr/>
            </a:pPr>
            <a:r>
              <a:rPr lang="en-US" altLang="zh-TW" sz="4000" smtClean="0"/>
              <a:t>Degrees of Freedom</a:t>
            </a:r>
          </a:p>
        </p:txBody>
      </p:sp>
      <p:sp>
        <p:nvSpPr>
          <p:cNvPr id="8195" name="Rectangle 3"/>
          <p:cNvSpPr>
            <a:spLocks noGrp="1" noChangeArrowheads="1"/>
          </p:cNvSpPr>
          <p:nvPr>
            <p:ph idx="1"/>
          </p:nvPr>
        </p:nvSpPr>
        <p:spPr>
          <a:xfrm>
            <a:off x="685800" y="1752600"/>
            <a:ext cx="8001000" cy="4419600"/>
          </a:xfrm>
        </p:spPr>
        <p:txBody>
          <a:bodyPr>
            <a:normAutofit/>
          </a:bodyPr>
          <a:lstStyle/>
          <a:p>
            <a:pPr marL="274320" indent="-274320" eaLnBrk="1" fontAlgn="auto" hangingPunct="1">
              <a:spcAft>
                <a:spcPts val="0"/>
              </a:spcAft>
              <a:buClr>
                <a:schemeClr val="tx2">
                  <a:lumMod val="75000"/>
                </a:schemeClr>
              </a:buClr>
              <a:defRPr/>
            </a:pPr>
            <a:r>
              <a:rPr lang="en-US" sz="2800" dirty="0" smtClean="0">
                <a:latin typeface="Times New Roman" pitchFamily="18" charset="0"/>
                <a:cs typeface="Times New Roman" pitchFamily="18" charset="0"/>
              </a:rPr>
              <a:t>The symbol </a:t>
            </a:r>
            <a:r>
              <a:rPr lang="en-US" sz="2800" dirty="0" err="1" smtClean="0">
                <a:latin typeface="Times New Roman" pitchFamily="18" charset="0"/>
                <a:cs typeface="Times New Roman" pitchFamily="18" charset="0"/>
              </a:rPr>
              <a:t>d.f</a:t>
            </a:r>
            <a:r>
              <a:rPr lang="en-US" sz="2800" dirty="0" smtClean="0">
                <a:latin typeface="Times New Roman" pitchFamily="18" charset="0"/>
                <a:cs typeface="Times New Roman" pitchFamily="18" charset="0"/>
              </a:rPr>
              <a:t>. will be used for </a:t>
            </a:r>
            <a:r>
              <a:rPr lang="en-US" sz="2800" b="1" dirty="0" smtClean="0">
                <a:solidFill>
                  <a:srgbClr val="000099"/>
                </a:solidFill>
                <a:effectLst>
                  <a:outerShdw blurRad="38100" dist="38100" dir="2700000" algn="tl">
                    <a:srgbClr val="000000">
                      <a:alpha val="43137"/>
                    </a:srgbClr>
                  </a:outerShdw>
                </a:effectLst>
                <a:latin typeface="Times New Roman" pitchFamily="18" charset="0"/>
                <a:cs typeface="Times New Roman" pitchFamily="18" charset="0"/>
              </a:rPr>
              <a:t>degrees of freedom</a:t>
            </a:r>
            <a:r>
              <a:rPr lang="en-US" sz="2800" dirty="0" smtClean="0">
                <a:latin typeface="Times New Roman" pitchFamily="18" charset="0"/>
                <a:cs typeface="Times New Roman" pitchFamily="18" charset="0"/>
              </a:rPr>
              <a:t>. </a:t>
            </a:r>
          </a:p>
          <a:p>
            <a:pPr marL="274320" indent="-274320" eaLnBrk="1" fontAlgn="auto" hangingPunct="1">
              <a:spcAft>
                <a:spcPts val="0"/>
              </a:spcAft>
              <a:buClr>
                <a:schemeClr val="tx2">
                  <a:lumMod val="75000"/>
                </a:schemeClr>
              </a:buClr>
              <a:defRPr/>
            </a:pPr>
            <a:r>
              <a:rPr lang="en-US" sz="2800" dirty="0" smtClean="0">
                <a:latin typeface="Times New Roman" pitchFamily="18" charset="0"/>
                <a:cs typeface="Times New Roman" pitchFamily="18" charset="0"/>
              </a:rPr>
              <a:t>The degrees of freedom for a confidence interval for the mean are found by subtracting 1 from the sample size. That is, </a:t>
            </a:r>
            <a:r>
              <a:rPr lang="en-US" sz="2800" dirty="0" err="1" smtClean="0">
                <a:latin typeface="Times New Roman" pitchFamily="18" charset="0"/>
                <a:cs typeface="Times New Roman" pitchFamily="18" charset="0"/>
              </a:rPr>
              <a:t>d.f</a:t>
            </a:r>
            <a:r>
              <a:rPr lang="en-US" sz="2800" dirty="0" smtClean="0">
                <a:latin typeface="Times New Roman" pitchFamily="18" charset="0"/>
                <a:cs typeface="Times New Roman" pitchFamily="18" charset="0"/>
              </a:rPr>
              <a:t>. = </a:t>
            </a:r>
            <a:r>
              <a:rPr lang="en-US" sz="2800" i="1" dirty="0" smtClean="0">
                <a:latin typeface="Times New Roman" pitchFamily="18" charset="0"/>
                <a:cs typeface="Times New Roman" pitchFamily="18" charset="0"/>
              </a:rPr>
              <a:t>n - 1. </a:t>
            </a:r>
          </a:p>
          <a:p>
            <a:pPr marL="274320" indent="-274320" eaLnBrk="1" fontAlgn="auto" hangingPunct="1">
              <a:spcAft>
                <a:spcPts val="0"/>
              </a:spcAft>
              <a:buClr>
                <a:schemeClr val="tx2">
                  <a:lumMod val="75000"/>
                </a:schemeClr>
              </a:buClr>
              <a:defRPr/>
            </a:pPr>
            <a:r>
              <a:rPr lang="en-US" sz="2800" dirty="0" smtClean="0">
                <a:latin typeface="Times New Roman" pitchFamily="18" charset="0"/>
                <a:cs typeface="Times New Roman" pitchFamily="18" charset="0"/>
              </a:rPr>
              <a:t>Note: For some statistical tests used later in this book, the degrees of freedom are not equal to </a:t>
            </a:r>
            <a:r>
              <a:rPr lang="en-US" sz="2800" i="1" dirty="0" smtClean="0">
                <a:latin typeface="Times New Roman" pitchFamily="18" charset="0"/>
                <a:cs typeface="Times New Roman" pitchFamily="18" charset="0"/>
              </a:rPr>
              <a:t>n - 1.</a:t>
            </a:r>
          </a:p>
        </p:txBody>
      </p:sp>
      <p:sp>
        <p:nvSpPr>
          <p:cNvPr id="58373" name="Slide Number Placeholder 5"/>
          <p:cNvSpPr>
            <a:spLocks noGrp="1"/>
          </p:cNvSpPr>
          <p:nvPr>
            <p:ph type="sldNum" sz="quarter" idx="12"/>
          </p:nvPr>
        </p:nvSpPr>
        <p:spPr/>
        <p:txBody>
          <a:bodyPr/>
          <a:lstStyle/>
          <a:p>
            <a:pPr>
              <a:defRPr/>
            </a:pPr>
            <a:fld id="{4EBCB771-2D48-451A-97E5-4665AB2FA5E0}" type="slidenum">
              <a:rPr lang="en-US" altLang="zh-TW"/>
              <a:pPr>
                <a:defRPr/>
              </a:pPr>
              <a:t>31</a:t>
            </a:fld>
            <a:endParaRPr lang="en-US" altLang="zh-TW"/>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685800" y="1143000"/>
            <a:ext cx="8077200" cy="1524000"/>
          </a:xfrm>
        </p:spPr>
        <p:txBody>
          <a:bodyPr/>
          <a:lstStyle/>
          <a:p>
            <a:pPr marL="0" indent="0" eaLnBrk="1" hangingPunct="1">
              <a:buFont typeface="Wingdings" pitchFamily="2" charset="2"/>
              <a:buNone/>
            </a:pPr>
            <a:r>
              <a:rPr lang="en-US" altLang="zh-TW" sz="2400" dirty="0" smtClean="0">
                <a:latin typeface="Arial Unicode MS" pitchFamily="34" charset="-120"/>
                <a:ea typeface="Arial Unicode MS" pitchFamily="34" charset="-120"/>
                <a:cs typeface="Arial Unicode MS" pitchFamily="34" charset="-120"/>
              </a:rPr>
              <a:t>Find the </a:t>
            </a:r>
            <a:r>
              <a:rPr lang="en-US" altLang="zh-TW" sz="2400" i="1" dirty="0" smtClean="0">
                <a:latin typeface="Arial Unicode MS" pitchFamily="34" charset="-120"/>
                <a:ea typeface="Arial Unicode MS" pitchFamily="34" charset="-120"/>
                <a:cs typeface="Arial Unicode MS" pitchFamily="34" charset="-120"/>
              </a:rPr>
              <a:t>t</a:t>
            </a:r>
            <a:r>
              <a:rPr lang="el-GR" altLang="zh-TW" sz="2400" i="1" baseline="-25000" dirty="0" smtClean="0">
                <a:latin typeface="Arial Unicode MS" pitchFamily="34" charset="-120"/>
                <a:ea typeface="Arial Unicode MS" pitchFamily="34" charset="-120"/>
                <a:cs typeface="Arial Unicode MS" pitchFamily="34" charset="-120"/>
              </a:rPr>
              <a:t>α</a:t>
            </a:r>
            <a:r>
              <a:rPr lang="en-US" altLang="zh-TW" sz="2400" baseline="-25000" dirty="0" smtClean="0">
                <a:latin typeface="Arial Unicode MS" pitchFamily="34" charset="-120"/>
                <a:ea typeface="Arial Unicode MS" pitchFamily="34" charset="-120"/>
                <a:cs typeface="Arial Unicode MS" pitchFamily="34" charset="-120"/>
              </a:rPr>
              <a:t>/2</a:t>
            </a:r>
            <a:r>
              <a:rPr lang="en-US" altLang="zh-TW" sz="2400" dirty="0" smtClean="0">
                <a:latin typeface="Arial Unicode MS" pitchFamily="34" charset="-120"/>
                <a:ea typeface="Arial Unicode MS" pitchFamily="34" charset="-120"/>
                <a:cs typeface="Arial Unicode MS" pitchFamily="34" charset="-120"/>
              </a:rPr>
              <a:t> value for a 95% confidence interval when the sample size is 22.</a:t>
            </a:r>
          </a:p>
          <a:p>
            <a:pPr marL="0" indent="0" eaLnBrk="1" hangingPunct="1">
              <a:buFont typeface="Wingdings" pitchFamily="2" charset="2"/>
              <a:buNone/>
            </a:pPr>
            <a:endParaRPr lang="en-US" altLang="zh-TW" sz="1000" dirty="0" smtClean="0">
              <a:latin typeface="Arial Unicode MS" pitchFamily="34" charset="-120"/>
              <a:ea typeface="Arial Unicode MS" pitchFamily="34" charset="-120"/>
              <a:cs typeface="Arial Unicode MS" pitchFamily="34" charset="-120"/>
            </a:endParaRPr>
          </a:p>
          <a:p>
            <a:pPr marL="0" indent="0" eaLnBrk="1" hangingPunct="1">
              <a:buFont typeface="Wingdings" pitchFamily="2" charset="2"/>
              <a:buNone/>
            </a:pPr>
            <a:r>
              <a:rPr lang="en-US" altLang="zh-TW" sz="2400" dirty="0" smtClean="0">
                <a:latin typeface="Arial Unicode MS" pitchFamily="34" charset="-120"/>
                <a:ea typeface="Arial Unicode MS" pitchFamily="34" charset="-120"/>
                <a:cs typeface="Arial Unicode MS" pitchFamily="34" charset="-120"/>
              </a:rPr>
              <a:t>Degrees of freedom are </a:t>
            </a:r>
            <a:r>
              <a:rPr lang="en-US" altLang="zh-TW" sz="2400" dirty="0" err="1" smtClean="0">
                <a:latin typeface="Arial Unicode MS" pitchFamily="34" charset="-120"/>
                <a:ea typeface="Arial Unicode MS" pitchFamily="34" charset="-120"/>
                <a:cs typeface="Arial Unicode MS" pitchFamily="34" charset="-120"/>
              </a:rPr>
              <a:t>d.f</a:t>
            </a:r>
            <a:r>
              <a:rPr lang="en-US" altLang="zh-TW" sz="2400" dirty="0" smtClean="0">
                <a:latin typeface="Arial Unicode MS" pitchFamily="34" charset="-120"/>
                <a:ea typeface="Arial Unicode MS" pitchFamily="34" charset="-120"/>
                <a:cs typeface="Arial Unicode MS" pitchFamily="34" charset="-120"/>
              </a:rPr>
              <a:t>. = 21</a:t>
            </a:r>
            <a:r>
              <a:rPr lang="en-US" altLang="zh-TW" sz="2400" i="1" dirty="0" smtClean="0">
                <a:latin typeface="Arial Unicode MS" pitchFamily="34" charset="-120"/>
                <a:ea typeface="Arial Unicode MS" pitchFamily="34" charset="-120"/>
                <a:cs typeface="Arial Unicode MS" pitchFamily="34" charset="-120"/>
              </a:rPr>
              <a:t>.  </a:t>
            </a:r>
            <a:endParaRPr lang="en-US" altLang="zh-TW" sz="2400" dirty="0" smtClean="0">
              <a:latin typeface="Arial Unicode MS" pitchFamily="34" charset="-120"/>
              <a:ea typeface="Arial Unicode MS" pitchFamily="34" charset="-120"/>
              <a:cs typeface="Arial Unicode MS" pitchFamily="34" charset="-120"/>
            </a:endParaRPr>
          </a:p>
        </p:txBody>
      </p:sp>
      <p:sp>
        <p:nvSpPr>
          <p:cNvPr id="60421" name="Slide Number Placeholder 10"/>
          <p:cNvSpPr>
            <a:spLocks noGrp="1"/>
          </p:cNvSpPr>
          <p:nvPr>
            <p:ph type="sldNum" sz="quarter" idx="12"/>
          </p:nvPr>
        </p:nvSpPr>
        <p:spPr/>
        <p:txBody>
          <a:bodyPr/>
          <a:lstStyle/>
          <a:p>
            <a:pPr>
              <a:defRPr/>
            </a:pPr>
            <a:fld id="{0F7189C0-E979-4AD1-B737-F9CE1EFD381B}" type="slidenum">
              <a:rPr lang="en-US" altLang="zh-TW"/>
              <a:pPr>
                <a:defRPr/>
              </a:pPr>
              <a:t>32</a:t>
            </a:fld>
            <a:endParaRPr lang="en-US" altLang="zh-TW"/>
          </a:p>
        </p:txBody>
      </p:sp>
      <p:pic>
        <p:nvPicPr>
          <p:cNvPr id="57351" name="Picture 7"/>
          <p:cNvPicPr>
            <a:picLocks noChangeAspect="1" noChangeArrowheads="1"/>
          </p:cNvPicPr>
          <p:nvPr/>
        </p:nvPicPr>
        <p:blipFill>
          <a:blip r:embed="rId3" cstate="print"/>
          <a:srcRect t="47125"/>
          <a:stretch>
            <a:fillRect/>
          </a:stretch>
        </p:blipFill>
        <p:spPr bwMode="auto">
          <a:xfrm>
            <a:off x="598488" y="4057650"/>
            <a:ext cx="7783512" cy="2103438"/>
          </a:xfrm>
          <a:prstGeom prst="rect">
            <a:avLst/>
          </a:prstGeom>
          <a:noFill/>
          <a:ln w="9525">
            <a:noFill/>
            <a:miter lim="800000"/>
            <a:headEnd/>
            <a:tailEnd/>
          </a:ln>
        </p:spPr>
      </p:pic>
      <p:pic>
        <p:nvPicPr>
          <p:cNvPr id="7" name="Picture 7"/>
          <p:cNvPicPr>
            <a:picLocks noChangeAspect="1" noChangeArrowheads="1"/>
          </p:cNvPicPr>
          <p:nvPr/>
        </p:nvPicPr>
        <p:blipFill>
          <a:blip r:embed="rId3" cstate="print"/>
          <a:srcRect b="68678"/>
          <a:stretch>
            <a:fillRect/>
          </a:stretch>
        </p:blipFill>
        <p:spPr bwMode="auto">
          <a:xfrm>
            <a:off x="598488" y="2811463"/>
            <a:ext cx="7783512" cy="1246187"/>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Exercise</a:t>
            </a:r>
            <a:endParaRPr lang="zh-TW" altLang="en-US" dirty="0"/>
          </a:p>
        </p:txBody>
      </p:sp>
      <p:sp>
        <p:nvSpPr>
          <p:cNvPr id="5" name="內容版面配置區 4"/>
          <p:cNvSpPr>
            <a:spLocks noGrp="1"/>
          </p:cNvSpPr>
          <p:nvPr>
            <p:ph idx="1"/>
          </p:nvPr>
        </p:nvSpPr>
        <p:spPr/>
        <p:txBody>
          <a:bodyPr/>
          <a:lstStyle/>
          <a:p>
            <a:pPr>
              <a:lnSpc>
                <a:spcPct val="150000"/>
              </a:lnSpc>
            </a:pPr>
            <a:r>
              <a:rPr lang="en-US" altLang="zh-TW" dirty="0" smtClean="0">
                <a:latin typeface="Times New Roman" pitchFamily="18" charset="0"/>
                <a:cs typeface="Times New Roman" pitchFamily="18" charset="0"/>
              </a:rPr>
              <a:t>Find the value for each </a:t>
            </a:r>
          </a:p>
          <a:p>
            <a:pPr lvl="1">
              <a:lnSpc>
                <a:spcPct val="150000"/>
              </a:lnSpc>
            </a:pPr>
            <a:r>
              <a:rPr lang="en-US" altLang="zh-TW" dirty="0" smtClean="0">
                <a:latin typeface="Times New Roman" pitchFamily="18" charset="0"/>
                <a:cs typeface="Times New Roman" pitchFamily="18" charset="0"/>
              </a:rPr>
              <a:t>t</a:t>
            </a:r>
            <a:r>
              <a:rPr lang="el-GR" altLang="zh-TW" i="1" baseline="-25000" dirty="0" smtClean="0">
                <a:latin typeface="Times New Roman" pitchFamily="18" charset="0"/>
                <a:cs typeface="Times New Roman" pitchFamily="18" charset="0"/>
              </a:rPr>
              <a:t>α</a:t>
            </a:r>
            <a:r>
              <a:rPr lang="en-US" altLang="zh-TW" i="1" baseline="-25000" dirty="0" smtClean="0">
                <a:latin typeface="Times New Roman" pitchFamily="18" charset="0"/>
                <a:cs typeface="Times New Roman" pitchFamily="18" charset="0"/>
              </a:rPr>
              <a:t> </a:t>
            </a:r>
            <a:r>
              <a:rPr lang="en-US" altLang="zh-TW" baseline="-25000" dirty="0" smtClean="0">
                <a:latin typeface="Times New Roman" pitchFamily="18" charset="0"/>
                <a:cs typeface="Times New Roman" pitchFamily="18" charset="0"/>
              </a:rPr>
              <a:t>/2</a:t>
            </a:r>
            <a:r>
              <a:rPr lang="en-US" altLang="zh-TW" dirty="0" smtClean="0">
                <a:latin typeface="Times New Roman" pitchFamily="18" charset="0"/>
                <a:cs typeface="Times New Roman" pitchFamily="18" charset="0"/>
              </a:rPr>
              <a:t> and </a:t>
            </a:r>
            <a:r>
              <a:rPr lang="en-US" altLang="zh-TW" i="1" dirty="0" smtClean="0">
                <a:latin typeface="Times New Roman" pitchFamily="18" charset="0"/>
                <a:cs typeface="Times New Roman" pitchFamily="18" charset="0"/>
              </a:rPr>
              <a:t>n</a:t>
            </a:r>
            <a:r>
              <a:rPr lang="en-US" altLang="zh-TW" dirty="0" smtClean="0">
                <a:latin typeface="Times New Roman" pitchFamily="18" charset="0"/>
                <a:cs typeface="Times New Roman" pitchFamily="18" charset="0"/>
              </a:rPr>
              <a:t>=18 for the 99% confidence interval for the mean</a:t>
            </a:r>
          </a:p>
          <a:p>
            <a:pPr lvl="1">
              <a:lnSpc>
                <a:spcPct val="150000"/>
              </a:lnSpc>
            </a:pPr>
            <a:r>
              <a:rPr lang="en-US" altLang="zh-TW" dirty="0" smtClean="0">
                <a:latin typeface="Times New Roman" pitchFamily="18" charset="0"/>
                <a:cs typeface="Times New Roman" pitchFamily="18" charset="0"/>
              </a:rPr>
              <a:t>t</a:t>
            </a:r>
            <a:r>
              <a:rPr lang="el-GR" altLang="zh-TW" i="1" baseline="-25000" dirty="0" smtClean="0">
                <a:latin typeface="Times New Roman" pitchFamily="18" charset="0"/>
                <a:cs typeface="Times New Roman" pitchFamily="18" charset="0"/>
              </a:rPr>
              <a:t>α</a:t>
            </a:r>
            <a:r>
              <a:rPr lang="en-US" altLang="zh-TW" i="1" baseline="-25000" dirty="0" smtClean="0">
                <a:latin typeface="Times New Roman" pitchFamily="18" charset="0"/>
                <a:cs typeface="Times New Roman" pitchFamily="18" charset="0"/>
              </a:rPr>
              <a:t> </a:t>
            </a:r>
            <a:r>
              <a:rPr lang="en-US" altLang="zh-TW" baseline="-25000" dirty="0" smtClean="0">
                <a:latin typeface="Times New Roman" pitchFamily="18" charset="0"/>
                <a:cs typeface="Times New Roman" pitchFamily="18" charset="0"/>
              </a:rPr>
              <a:t>/2</a:t>
            </a:r>
            <a:r>
              <a:rPr lang="en-US" altLang="zh-TW" dirty="0" smtClean="0">
                <a:latin typeface="Times New Roman" pitchFamily="18" charset="0"/>
                <a:cs typeface="Times New Roman" pitchFamily="18" charset="0"/>
              </a:rPr>
              <a:t> and </a:t>
            </a:r>
            <a:r>
              <a:rPr lang="en-US" altLang="zh-TW" i="1" dirty="0" smtClean="0">
                <a:latin typeface="Times New Roman" pitchFamily="18" charset="0"/>
                <a:cs typeface="Times New Roman" pitchFamily="18" charset="0"/>
              </a:rPr>
              <a:t>n</a:t>
            </a:r>
            <a:r>
              <a:rPr lang="en-US" altLang="zh-TW" dirty="0" smtClean="0">
                <a:latin typeface="Times New Roman" pitchFamily="18" charset="0"/>
                <a:cs typeface="Times New Roman" pitchFamily="18" charset="0"/>
              </a:rPr>
              <a:t>=23 for the 95% confidence interval for the mean</a:t>
            </a:r>
            <a:endParaRPr lang="zh-TW" altLang="en-US" dirty="0" smtClean="0">
              <a:latin typeface="Times New Roman" pitchFamily="18" charset="0"/>
              <a:cs typeface="Times New Roman" pitchFamily="18" charset="0"/>
            </a:endParaRPr>
          </a:p>
          <a:p>
            <a:pPr lvl="1">
              <a:lnSpc>
                <a:spcPct val="150000"/>
              </a:lnSpc>
            </a:pPr>
            <a:r>
              <a:rPr lang="en-US" altLang="zh-TW" dirty="0" smtClean="0">
                <a:latin typeface="Times New Roman" pitchFamily="18" charset="0"/>
                <a:cs typeface="Times New Roman" pitchFamily="18" charset="0"/>
              </a:rPr>
              <a:t>t</a:t>
            </a:r>
            <a:r>
              <a:rPr lang="el-GR" altLang="zh-TW" i="1" baseline="-25000" dirty="0" smtClean="0">
                <a:latin typeface="Times New Roman" pitchFamily="18" charset="0"/>
                <a:cs typeface="Times New Roman" pitchFamily="18" charset="0"/>
              </a:rPr>
              <a:t>α</a:t>
            </a:r>
            <a:r>
              <a:rPr lang="en-US" altLang="zh-TW" i="1" baseline="-25000" dirty="0" smtClean="0">
                <a:latin typeface="Times New Roman" pitchFamily="18" charset="0"/>
                <a:cs typeface="Times New Roman" pitchFamily="18" charset="0"/>
              </a:rPr>
              <a:t> </a:t>
            </a:r>
            <a:r>
              <a:rPr lang="en-US" altLang="zh-TW" baseline="-25000" dirty="0" smtClean="0">
                <a:latin typeface="Times New Roman" pitchFamily="18" charset="0"/>
                <a:cs typeface="Times New Roman" pitchFamily="18" charset="0"/>
              </a:rPr>
              <a:t>/2</a:t>
            </a:r>
            <a:r>
              <a:rPr lang="en-US" altLang="zh-TW" dirty="0" smtClean="0">
                <a:latin typeface="Times New Roman" pitchFamily="18" charset="0"/>
                <a:cs typeface="Times New Roman" pitchFamily="18" charset="0"/>
              </a:rPr>
              <a:t> and </a:t>
            </a:r>
            <a:r>
              <a:rPr lang="en-US" altLang="zh-TW" i="1" dirty="0" smtClean="0">
                <a:latin typeface="Times New Roman" pitchFamily="18" charset="0"/>
                <a:cs typeface="Times New Roman" pitchFamily="18" charset="0"/>
              </a:rPr>
              <a:t>n</a:t>
            </a:r>
            <a:r>
              <a:rPr lang="en-US" altLang="zh-TW" dirty="0" smtClean="0">
                <a:latin typeface="Times New Roman" pitchFamily="18" charset="0"/>
                <a:cs typeface="Times New Roman" pitchFamily="18" charset="0"/>
              </a:rPr>
              <a:t>=15 for the 90% confidence interval for the mean</a:t>
            </a:r>
            <a:endParaRPr lang="zh-TW" altLang="en-US" dirty="0" smtClean="0">
              <a:latin typeface="Times New Roman" pitchFamily="18" charset="0"/>
              <a:cs typeface="Times New Roman" pitchFamily="18" charset="0"/>
            </a:endParaRPr>
          </a:p>
          <a:p>
            <a:pPr lvl="1">
              <a:lnSpc>
                <a:spcPct val="150000"/>
              </a:lnSpc>
            </a:pPr>
            <a:endParaRPr lang="zh-TW" altLang="en-US" dirty="0">
              <a:latin typeface="Times New Roman" pitchFamily="18" charset="0"/>
              <a:cs typeface="Times New Roman" pitchFamily="18" charset="0"/>
            </a:endParaRPr>
          </a:p>
        </p:txBody>
      </p:sp>
      <p:sp>
        <p:nvSpPr>
          <p:cNvPr id="8" name="投影片編號版面配置區 7"/>
          <p:cNvSpPr>
            <a:spLocks noGrp="1"/>
          </p:cNvSpPr>
          <p:nvPr>
            <p:ph type="sldNum" sz="quarter" idx="12"/>
          </p:nvPr>
        </p:nvSpPr>
        <p:spPr/>
        <p:txBody>
          <a:bodyPr/>
          <a:lstStyle/>
          <a:p>
            <a:pPr>
              <a:defRPr/>
            </a:pPr>
            <a:fld id="{AD0C9FCE-FA97-47C9-AE7C-69C1CF5A3D5F}" type="slidenum">
              <a:rPr lang="zh-TW" altLang="en-US" smtClean="0"/>
              <a:pPr>
                <a:defRPr/>
              </a:pPr>
              <a:t>33</a:t>
            </a:fld>
            <a:endParaRPr lang="en-US" altLang="zh-TW"/>
          </a:p>
        </p:txBody>
      </p:sp>
    </p:spTree>
  </p:cSld>
  <p:clrMapOvr>
    <a:masterClrMapping/>
  </p:clrMapOvr>
  <p:transition spd="med">
    <p:pull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533400" y="2286000"/>
            <a:ext cx="7851648" cy="1828800"/>
          </a:xfrm>
        </p:spPr>
        <p:txBody>
          <a:bodyPr/>
          <a:lstStyle/>
          <a:p>
            <a:pPr algn="ctr"/>
            <a:r>
              <a:rPr lang="en-US" altLang="zh-TW" sz="6000" dirty="0" smtClean="0">
                <a:solidFill>
                  <a:srgbClr val="FF9933"/>
                </a:solidFill>
                <a:effectLst>
                  <a:outerShdw blurRad="38100" dist="38100" dir="2700000" algn="tl">
                    <a:srgbClr val="000000">
                      <a:alpha val="43137"/>
                    </a:srgbClr>
                  </a:outerShdw>
                </a:effectLst>
                <a:latin typeface="+mn-lt"/>
              </a:rPr>
              <a:t>Hypothesis Tests </a:t>
            </a:r>
            <a:endParaRPr lang="zh-TW" altLang="en-US" dirty="0">
              <a:solidFill>
                <a:srgbClr val="FF9933"/>
              </a:solidFill>
              <a:latin typeface="+mn-lt"/>
            </a:endParaRPr>
          </a:p>
        </p:txBody>
      </p:sp>
    </p:spTree>
  </p:cSld>
  <p:clrMapOvr>
    <a:masterClrMapping/>
  </p:clrMapOvr>
  <p:transition spd="med">
    <p:pull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E9C00004-82D8-4684-8AA4-111CFF069535}" type="slidenum">
              <a:rPr lang="zh-TW" altLang="en-US"/>
              <a:pPr>
                <a:defRPr/>
              </a:pPr>
              <a:t>35</a:t>
            </a:fld>
            <a:endParaRPr lang="en-US" altLang="zh-TW"/>
          </a:p>
        </p:txBody>
      </p:sp>
      <p:sp>
        <p:nvSpPr>
          <p:cNvPr id="46083" name="Rectangle 2"/>
          <p:cNvSpPr>
            <a:spLocks noGrp="1" noChangeArrowheads="1"/>
          </p:cNvSpPr>
          <p:nvPr>
            <p:ph type="title" idx="4294967295"/>
          </p:nvPr>
        </p:nvSpPr>
        <p:spPr>
          <a:xfrm>
            <a:off x="457200" y="381000"/>
            <a:ext cx="8229600" cy="990600"/>
          </a:xfrm>
        </p:spPr>
        <p:txBody>
          <a:bodyPr/>
          <a:lstStyle/>
          <a:p>
            <a:pPr algn="ctr" eaLnBrk="1" hangingPunct="1">
              <a:defRPr/>
            </a:pPr>
            <a:r>
              <a:rPr lang="en-US" altLang="zh-TW" sz="4000" smtClean="0">
                <a:ea typeface="新細明體" charset="-120"/>
              </a:rPr>
              <a:t>Hypothesis Testing</a:t>
            </a:r>
          </a:p>
        </p:txBody>
      </p:sp>
      <p:sp>
        <p:nvSpPr>
          <p:cNvPr id="8195" name="Rectangle 3"/>
          <p:cNvSpPr>
            <a:spLocks noGrp="1" noChangeArrowheads="1"/>
          </p:cNvSpPr>
          <p:nvPr>
            <p:ph type="body" idx="4294967295"/>
          </p:nvPr>
        </p:nvSpPr>
        <p:spPr>
          <a:xfrm>
            <a:off x="609600" y="1600200"/>
            <a:ext cx="7848600" cy="4495800"/>
          </a:xfrm>
        </p:spPr>
        <p:txBody>
          <a:bodyPr>
            <a:normAutofit/>
          </a:bodyPr>
          <a:lstStyle/>
          <a:p>
            <a:pPr marL="0" indent="0" eaLnBrk="1" fontAlgn="auto" hangingPunct="1">
              <a:spcBef>
                <a:spcPts val="1200"/>
              </a:spcBef>
              <a:spcAft>
                <a:spcPts val="0"/>
              </a:spcAft>
              <a:buClr>
                <a:schemeClr val="accent3"/>
              </a:buClr>
              <a:buFont typeface="Webdings" pitchFamily="18" charset="2"/>
              <a:buNone/>
              <a:defRPr/>
            </a:pPr>
            <a:r>
              <a:rPr lang="en-US" altLang="zh-TW" sz="2400" dirty="0"/>
              <a:t>Researchers are interested in answering many types of questions. For example, </a:t>
            </a:r>
          </a:p>
          <a:p>
            <a:pPr marL="640080" lvl="1" indent="-246888" eaLnBrk="1" fontAlgn="auto" hangingPunct="1">
              <a:spcBef>
                <a:spcPts val="1200"/>
              </a:spcBef>
              <a:spcAft>
                <a:spcPts val="0"/>
              </a:spcAft>
              <a:buFont typeface="Wingdings 2"/>
              <a:buChar char=""/>
              <a:defRPr/>
            </a:pPr>
            <a:r>
              <a:rPr lang="en-US" altLang="zh-TW" sz="2000" dirty="0"/>
              <a:t>Is the earth warming up?</a:t>
            </a:r>
          </a:p>
          <a:p>
            <a:pPr marL="640080" lvl="1" indent="-246888" eaLnBrk="1" fontAlgn="auto" hangingPunct="1">
              <a:spcBef>
                <a:spcPts val="1200"/>
              </a:spcBef>
              <a:spcAft>
                <a:spcPts val="0"/>
              </a:spcAft>
              <a:buFont typeface="Wingdings 2"/>
              <a:buChar char=""/>
              <a:defRPr/>
            </a:pPr>
            <a:r>
              <a:rPr lang="en-US" altLang="zh-TW" sz="2000" dirty="0"/>
              <a:t>Does a new medication lower blood pressure?</a:t>
            </a:r>
          </a:p>
          <a:p>
            <a:pPr marL="640080" lvl="1" indent="-246888" eaLnBrk="1" fontAlgn="auto" hangingPunct="1">
              <a:spcBef>
                <a:spcPts val="1200"/>
              </a:spcBef>
              <a:spcAft>
                <a:spcPts val="0"/>
              </a:spcAft>
              <a:buFont typeface="Wingdings 2"/>
              <a:buChar char=""/>
              <a:defRPr/>
            </a:pPr>
            <a:r>
              <a:rPr lang="en-US" altLang="zh-TW" sz="2000" dirty="0"/>
              <a:t>Does the public prefer a certain color in a new fashion line?</a:t>
            </a:r>
          </a:p>
          <a:p>
            <a:pPr marL="640080" lvl="1" indent="-246888" eaLnBrk="1" fontAlgn="auto" hangingPunct="1">
              <a:spcBef>
                <a:spcPts val="1200"/>
              </a:spcBef>
              <a:spcAft>
                <a:spcPts val="0"/>
              </a:spcAft>
              <a:buFont typeface="Wingdings 2"/>
              <a:buChar char=""/>
              <a:defRPr/>
            </a:pPr>
            <a:r>
              <a:rPr lang="en-US" altLang="zh-TW" sz="2000" dirty="0"/>
              <a:t>Is a new teaching technique better than a traditional one? </a:t>
            </a:r>
          </a:p>
          <a:p>
            <a:pPr marL="640080" lvl="1" indent="-246888" eaLnBrk="1" fontAlgn="auto" hangingPunct="1">
              <a:spcBef>
                <a:spcPts val="1200"/>
              </a:spcBef>
              <a:spcAft>
                <a:spcPts val="0"/>
              </a:spcAft>
              <a:buFont typeface="Wingdings 2"/>
              <a:buChar char=""/>
              <a:defRPr/>
            </a:pPr>
            <a:r>
              <a:rPr lang="en-US" altLang="zh-TW" sz="2000" dirty="0"/>
              <a:t>Do seat belts reduce the severity of injuries? </a:t>
            </a:r>
          </a:p>
          <a:p>
            <a:pPr marL="0" indent="0" eaLnBrk="1" fontAlgn="auto" hangingPunct="1">
              <a:spcBef>
                <a:spcPts val="1200"/>
              </a:spcBef>
              <a:spcAft>
                <a:spcPts val="0"/>
              </a:spcAft>
              <a:buClr>
                <a:schemeClr val="accent3"/>
              </a:buClr>
              <a:buFont typeface="Webdings" pitchFamily="18" charset="2"/>
              <a:buNone/>
              <a:defRPr/>
            </a:pPr>
            <a:r>
              <a:rPr lang="en-US" altLang="zh-TW" sz="2400" dirty="0"/>
              <a:t>These types of questions can be addressed through statistical hypothesis testing, which is a decision-making process for evaluating claims about a population.</a:t>
            </a:r>
          </a:p>
        </p:txBody>
      </p:sp>
      <p:sp>
        <p:nvSpPr>
          <p:cNvPr id="46085"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2"/>
          <p:cNvSpPr>
            <a:spLocks noGrp="1"/>
          </p:cNvSpPr>
          <p:nvPr>
            <p:ph type="sldNum" sz="quarter" idx="12"/>
          </p:nvPr>
        </p:nvSpPr>
        <p:spPr/>
        <p:txBody>
          <a:bodyPr/>
          <a:lstStyle/>
          <a:p>
            <a:pPr>
              <a:defRPr/>
            </a:pPr>
            <a:fld id="{AC7F9EAC-FF00-4BB3-8837-4BBB25F1E016}" type="slidenum">
              <a:rPr lang="zh-TW" altLang="en-US"/>
              <a:pPr>
                <a:defRPr/>
              </a:pPr>
              <a:t>36</a:t>
            </a:fld>
            <a:endParaRPr lang="en-US" altLang="zh-TW"/>
          </a:p>
        </p:txBody>
      </p:sp>
      <p:sp>
        <p:nvSpPr>
          <p:cNvPr id="49155" name="Rectangle 2"/>
          <p:cNvSpPr>
            <a:spLocks noGrp="1" noChangeArrowheads="1"/>
          </p:cNvSpPr>
          <p:nvPr>
            <p:ph type="title" idx="4294967295"/>
          </p:nvPr>
        </p:nvSpPr>
        <p:spPr>
          <a:xfrm>
            <a:off x="685800" y="609600"/>
            <a:ext cx="7848600" cy="825500"/>
          </a:xfrm>
        </p:spPr>
        <p:txBody>
          <a:bodyPr/>
          <a:lstStyle/>
          <a:p>
            <a:pPr algn="ctr" eaLnBrk="1" hangingPunct="1">
              <a:defRPr/>
            </a:pPr>
            <a:r>
              <a:rPr lang="en-US" altLang="zh-TW" sz="4000" dirty="0" smtClean="0">
                <a:ea typeface="新細明體" charset="-120"/>
              </a:rPr>
              <a:t>Two hypothesis</a:t>
            </a:r>
          </a:p>
        </p:txBody>
      </p:sp>
      <p:sp>
        <p:nvSpPr>
          <p:cNvPr id="8195" name="Rectangle 3"/>
          <p:cNvSpPr>
            <a:spLocks noGrp="1" noChangeArrowheads="1"/>
          </p:cNvSpPr>
          <p:nvPr>
            <p:ph type="body" idx="4294967295"/>
          </p:nvPr>
        </p:nvSpPr>
        <p:spPr>
          <a:xfrm>
            <a:off x="539750" y="1828800"/>
            <a:ext cx="7848600" cy="4724400"/>
          </a:xfrm>
        </p:spPr>
        <p:txBody>
          <a:bodyPr>
            <a:normAutofit/>
          </a:bodyPr>
          <a:lstStyle/>
          <a:p>
            <a:pPr marL="274320" indent="-274320" eaLnBrk="1" fontAlgn="auto" hangingPunct="1">
              <a:lnSpc>
                <a:spcPct val="110000"/>
              </a:lnSpc>
              <a:spcBef>
                <a:spcPct val="25000"/>
              </a:spcBef>
              <a:spcAft>
                <a:spcPts val="0"/>
              </a:spcAft>
              <a:buClr>
                <a:schemeClr val="accent3"/>
              </a:buClr>
              <a:buFont typeface="Wingdings 2"/>
              <a:buChar char=""/>
              <a:defRPr/>
            </a:pPr>
            <a:r>
              <a:rPr lang="en-US" altLang="zh-TW" sz="2400" dirty="0" smtClean="0"/>
              <a:t>Two hypothesis</a:t>
            </a:r>
            <a:r>
              <a:rPr lang="en-US" altLang="zh-TW" sz="2400" b="1" dirty="0" smtClean="0"/>
              <a:t>: </a:t>
            </a:r>
            <a:r>
              <a:rPr lang="en-US" altLang="zh-TW" sz="2400" b="1" u="sng" dirty="0" smtClean="0">
                <a:solidFill>
                  <a:srgbClr val="333399"/>
                </a:solidFill>
              </a:rPr>
              <a:t>Null &amp; Alternative hypothesis</a:t>
            </a:r>
          </a:p>
          <a:p>
            <a:pPr marL="274320" indent="-274320" eaLnBrk="1" fontAlgn="auto" hangingPunct="1">
              <a:lnSpc>
                <a:spcPct val="110000"/>
              </a:lnSpc>
              <a:spcBef>
                <a:spcPct val="25000"/>
              </a:spcBef>
              <a:spcAft>
                <a:spcPts val="0"/>
              </a:spcAft>
              <a:buClr>
                <a:schemeClr val="accent3"/>
              </a:buClr>
              <a:buFont typeface="Wingdings 2"/>
              <a:buChar char=""/>
              <a:defRPr/>
            </a:pPr>
            <a:endParaRPr lang="en-US" altLang="zh-TW" sz="800" b="1" u="sng" dirty="0" smtClean="0">
              <a:solidFill>
                <a:srgbClr val="333399"/>
              </a:solidFill>
              <a:effectLst>
                <a:outerShdw blurRad="38100" dist="38100" dir="2700000" algn="tl">
                  <a:srgbClr val="000000"/>
                </a:outerShdw>
              </a:effectLst>
            </a:endParaRPr>
          </a:p>
          <a:p>
            <a:pPr marL="274320" indent="-274320" eaLnBrk="1" fontAlgn="auto" hangingPunct="1">
              <a:lnSpc>
                <a:spcPct val="110000"/>
              </a:lnSpc>
              <a:spcBef>
                <a:spcPct val="25000"/>
              </a:spcBef>
              <a:spcAft>
                <a:spcPts val="0"/>
              </a:spcAft>
              <a:buClr>
                <a:schemeClr val="accent3"/>
              </a:buClr>
              <a:buFont typeface="Wingdings 2"/>
              <a:buChar char=""/>
              <a:defRPr/>
            </a:pPr>
            <a:r>
              <a:rPr lang="en-US" altLang="zh-TW" sz="2400" dirty="0" smtClean="0"/>
              <a:t>The </a:t>
            </a:r>
            <a:r>
              <a:rPr lang="en-US" altLang="zh-TW" sz="2400" b="1" dirty="0" smtClean="0">
                <a:solidFill>
                  <a:srgbClr val="000099"/>
                </a:solidFill>
              </a:rPr>
              <a:t>null hypothesis</a:t>
            </a:r>
            <a:r>
              <a:rPr lang="en-US" altLang="zh-TW" sz="2400" dirty="0" smtClean="0"/>
              <a:t>, symbolized by </a:t>
            </a:r>
            <a:r>
              <a:rPr lang="en-US" altLang="zh-TW" sz="2400" i="1" dirty="0" smtClean="0"/>
              <a:t>H</a:t>
            </a:r>
            <a:r>
              <a:rPr lang="en-US" altLang="zh-TW" sz="2400" baseline="-25000" dirty="0" smtClean="0"/>
              <a:t>0</a:t>
            </a:r>
            <a:r>
              <a:rPr lang="en-US" altLang="zh-TW" sz="2400" dirty="0" smtClean="0"/>
              <a:t>, </a:t>
            </a:r>
            <a:r>
              <a:rPr lang="en-US" altLang="zh-TW" sz="2400" b="1" i="1" dirty="0" smtClean="0"/>
              <a:t> </a:t>
            </a:r>
            <a:r>
              <a:rPr lang="en-US" altLang="zh-TW" sz="2400" dirty="0" smtClean="0"/>
              <a:t>is a statistical hypothesis that states that there is </a:t>
            </a:r>
            <a:r>
              <a:rPr lang="en-US" altLang="zh-TW" sz="2400" u="sng" dirty="0" smtClean="0"/>
              <a:t>no difference</a:t>
            </a:r>
            <a:r>
              <a:rPr lang="en-US" altLang="zh-TW" sz="2400" dirty="0" smtClean="0"/>
              <a:t> between a parameter and a specific value, or that there is </a:t>
            </a:r>
            <a:r>
              <a:rPr lang="en-US" altLang="zh-TW" sz="2400" u="sng" dirty="0" smtClean="0"/>
              <a:t>no difference</a:t>
            </a:r>
            <a:r>
              <a:rPr lang="en-US" altLang="zh-TW" sz="2400" dirty="0" smtClean="0"/>
              <a:t> between two parameters.</a:t>
            </a:r>
          </a:p>
          <a:p>
            <a:pPr marL="274320" indent="-274320" eaLnBrk="1" fontAlgn="auto" hangingPunct="1">
              <a:lnSpc>
                <a:spcPct val="110000"/>
              </a:lnSpc>
              <a:spcBef>
                <a:spcPct val="25000"/>
              </a:spcBef>
              <a:spcAft>
                <a:spcPts val="0"/>
              </a:spcAft>
              <a:buClr>
                <a:schemeClr val="accent3"/>
              </a:buClr>
              <a:buFont typeface="Wingdings 2"/>
              <a:buChar char=""/>
              <a:defRPr/>
            </a:pPr>
            <a:endParaRPr lang="en-US" altLang="zh-TW" sz="800" dirty="0" smtClean="0"/>
          </a:p>
          <a:p>
            <a:pPr marL="274320" indent="-274320" eaLnBrk="1" fontAlgn="auto" hangingPunct="1">
              <a:lnSpc>
                <a:spcPct val="120000"/>
              </a:lnSpc>
              <a:spcAft>
                <a:spcPts val="0"/>
              </a:spcAft>
              <a:buClr>
                <a:schemeClr val="accent3"/>
              </a:buClr>
              <a:buFont typeface="Wingdings 2"/>
              <a:buChar char=""/>
              <a:defRPr/>
            </a:pPr>
            <a:r>
              <a:rPr lang="en-US" altLang="zh-TW" sz="2400" dirty="0" smtClean="0"/>
              <a:t>The </a:t>
            </a:r>
            <a:r>
              <a:rPr lang="en-US" altLang="zh-TW" sz="2400" b="1" dirty="0">
                <a:solidFill>
                  <a:srgbClr val="000099"/>
                </a:solidFill>
              </a:rPr>
              <a:t>alternative hypothesis</a:t>
            </a:r>
            <a:r>
              <a:rPr lang="en-US" altLang="zh-TW" sz="2400" dirty="0"/>
              <a:t>, symbolized by </a:t>
            </a:r>
            <a:r>
              <a:rPr lang="en-US" altLang="zh-TW" sz="2400" i="1" dirty="0"/>
              <a:t>H</a:t>
            </a:r>
            <a:r>
              <a:rPr lang="en-US" altLang="zh-TW" sz="2400" baseline="-25000" dirty="0"/>
              <a:t>1 </a:t>
            </a:r>
            <a:r>
              <a:rPr lang="en-US" altLang="zh-TW" sz="2400" dirty="0"/>
              <a:t>or H</a:t>
            </a:r>
            <a:r>
              <a:rPr lang="en-US" altLang="zh-TW" sz="2400" baseline="-25000" dirty="0"/>
              <a:t>a</a:t>
            </a:r>
            <a:r>
              <a:rPr lang="en-US" altLang="zh-TW" sz="2400" dirty="0"/>
              <a:t> is a statistical hypothesis that states the existence of a </a:t>
            </a:r>
            <a:r>
              <a:rPr lang="en-US" altLang="zh-TW" sz="2400" u="sng" dirty="0"/>
              <a:t>difference</a:t>
            </a:r>
            <a:r>
              <a:rPr lang="en-US" altLang="zh-TW" sz="2400" dirty="0"/>
              <a:t> between a parameter and a specific value, or states that there is a </a:t>
            </a:r>
            <a:r>
              <a:rPr lang="en-US" altLang="zh-TW" sz="2400" u="sng" dirty="0"/>
              <a:t>difference</a:t>
            </a:r>
            <a:r>
              <a:rPr lang="en-US" altLang="zh-TW" sz="2400" dirty="0"/>
              <a:t> between two parameters.</a:t>
            </a:r>
          </a:p>
          <a:p>
            <a:pPr marL="274320" indent="-274320" eaLnBrk="1" fontAlgn="auto" hangingPunct="1">
              <a:lnSpc>
                <a:spcPct val="120000"/>
              </a:lnSpc>
              <a:spcAft>
                <a:spcPts val="0"/>
              </a:spcAft>
              <a:buClr>
                <a:schemeClr val="accent3"/>
              </a:buClr>
              <a:buFont typeface="Webdings" pitchFamily="18" charset="2"/>
              <a:buNone/>
              <a:defRPr/>
            </a:pPr>
            <a:endParaRPr lang="zh-TW" altLang="en-US" sz="2400" dirty="0"/>
          </a:p>
        </p:txBody>
      </p:sp>
    </p:spTree>
  </p:cSld>
  <p:clrMapOvr>
    <a:masterClrMapping/>
  </p:clrMapOvr>
  <p:transition spd="med">
    <p:pull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1" name="AutoShape 45"/>
          <p:cNvSpPr>
            <a:spLocks noChangeArrowheads="1"/>
          </p:cNvSpPr>
          <p:nvPr/>
        </p:nvSpPr>
        <p:spPr bwMode="auto">
          <a:xfrm>
            <a:off x="460375" y="214312"/>
            <a:ext cx="8191500" cy="7762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zh-TW" altLang="en-US"/>
          </a:p>
        </p:txBody>
      </p:sp>
      <p:sp>
        <p:nvSpPr>
          <p:cNvPr id="14365" name="Rectangle 29"/>
          <p:cNvSpPr>
            <a:spLocks noGrp="1" noChangeArrowheads="1"/>
          </p:cNvSpPr>
          <p:nvPr>
            <p:ph type="title" sz="quarter"/>
          </p:nvPr>
        </p:nvSpPr>
        <p:spPr>
          <a:xfrm>
            <a:off x="457200" y="300038"/>
            <a:ext cx="8229600" cy="593725"/>
          </a:xfrm>
        </p:spPr>
        <p:txBody>
          <a:bodyPr/>
          <a:lstStyle/>
          <a:p>
            <a:pPr algn="ctr">
              <a:defRPr/>
            </a:pPr>
            <a:r>
              <a:rPr lang="zh-TW" altLang="en-US" sz="3200" dirty="0" smtClean="0">
                <a:solidFill>
                  <a:srgbClr val="800000"/>
                </a:solidFill>
                <a:latin typeface="華康粗黑體" pitchFamily="49" charset="-120"/>
                <a:ea typeface="華康粗黑體" pitchFamily="49" charset="-120"/>
              </a:rPr>
              <a:t>統計</a:t>
            </a:r>
            <a:r>
              <a:rPr lang="zh-TW" altLang="en-US" sz="3200" dirty="0">
                <a:solidFill>
                  <a:srgbClr val="800000"/>
                </a:solidFill>
                <a:latin typeface="華康粗黑體" pitchFamily="49" charset="-120"/>
                <a:ea typeface="華康粗黑體" pitchFamily="49" charset="-120"/>
              </a:rPr>
              <a:t>假設檢定概念</a:t>
            </a:r>
          </a:p>
        </p:txBody>
      </p:sp>
      <p:sp>
        <p:nvSpPr>
          <p:cNvPr id="14941" name="Text Box 605"/>
          <p:cNvSpPr txBox="1">
            <a:spLocks noChangeArrowheads="1"/>
          </p:cNvSpPr>
          <p:nvPr/>
        </p:nvSpPr>
        <p:spPr bwMode="auto">
          <a:xfrm>
            <a:off x="852488" y="1152525"/>
            <a:ext cx="4206875" cy="519113"/>
          </a:xfrm>
          <a:prstGeom prst="rect">
            <a:avLst/>
          </a:prstGeom>
          <a:noFill/>
          <a:ln w="9525" algn="ctr">
            <a:noFill/>
            <a:miter lim="800000"/>
            <a:headEnd/>
            <a:tailEnd/>
          </a:ln>
        </p:spPr>
        <p:txBody>
          <a:bodyPr>
            <a:spAutoFit/>
          </a:bodyPr>
          <a:lstStyle/>
          <a:p>
            <a:pPr>
              <a:spcBef>
                <a:spcPct val="50000"/>
              </a:spcBef>
              <a:buFontTx/>
              <a:buBlip>
                <a:blip r:embed="rId7"/>
              </a:buBlip>
            </a:pPr>
            <a:r>
              <a:rPr lang="en-US" altLang="zh-TW" sz="2800" b="1">
                <a:solidFill>
                  <a:srgbClr val="0000FF"/>
                </a:solidFill>
                <a:ea typeface="華康粗黑體" pitchFamily="49" charset="-120"/>
              </a:rPr>
              <a:t>  </a:t>
            </a:r>
            <a:r>
              <a:rPr lang="zh-TW" altLang="en-US" sz="2800" b="1">
                <a:solidFill>
                  <a:srgbClr val="0000FF"/>
                </a:solidFill>
                <a:ea typeface="華康粗黑體" pitchFamily="49" charset="-120"/>
              </a:rPr>
              <a:t>假設檢定模式的建立：</a:t>
            </a:r>
          </a:p>
        </p:txBody>
      </p:sp>
      <p:sp>
        <p:nvSpPr>
          <p:cNvPr id="14942" name="Text Box 606"/>
          <p:cNvSpPr txBox="1">
            <a:spLocks noChangeArrowheads="1"/>
          </p:cNvSpPr>
          <p:nvPr/>
        </p:nvSpPr>
        <p:spPr bwMode="auto">
          <a:xfrm>
            <a:off x="1374775" y="1879600"/>
            <a:ext cx="2106613" cy="457200"/>
          </a:xfrm>
          <a:prstGeom prst="rect">
            <a:avLst/>
          </a:prstGeom>
          <a:noFill/>
          <a:ln w="9525" algn="ctr">
            <a:noFill/>
            <a:miter lim="800000"/>
            <a:headEnd/>
            <a:tailEnd/>
          </a:ln>
        </p:spPr>
        <p:txBody>
          <a:bodyPr>
            <a:spAutoFit/>
          </a:bodyPr>
          <a:lstStyle/>
          <a:p>
            <a:pPr>
              <a:buFontTx/>
              <a:buBlip>
                <a:blip r:embed="rId8"/>
              </a:buBlip>
            </a:pPr>
            <a:r>
              <a:rPr lang="en-US" altLang="zh-TW">
                <a:ea typeface="標楷體" pitchFamily="65" charset="-120"/>
              </a:rPr>
              <a:t>  </a:t>
            </a:r>
            <a:r>
              <a:rPr lang="zh-TW" altLang="en-US" b="1">
                <a:solidFill>
                  <a:srgbClr val="008000"/>
                </a:solidFill>
                <a:ea typeface="華康粗黑體" pitchFamily="49" charset="-120"/>
              </a:rPr>
              <a:t>雙尾檢定：</a:t>
            </a:r>
          </a:p>
        </p:txBody>
      </p:sp>
      <p:sp>
        <p:nvSpPr>
          <p:cNvPr id="14959" name="Freeform 623"/>
          <p:cNvSpPr>
            <a:spLocks/>
          </p:cNvSpPr>
          <p:nvPr/>
        </p:nvSpPr>
        <p:spPr bwMode="auto">
          <a:xfrm>
            <a:off x="2298700" y="5122863"/>
            <a:ext cx="587375" cy="330200"/>
          </a:xfrm>
          <a:custGeom>
            <a:avLst/>
            <a:gdLst>
              <a:gd name="T0" fmla="*/ 587375 w 426"/>
              <a:gd name="T1" fmla="*/ 0 h 249"/>
              <a:gd name="T2" fmla="*/ 587375 w 426"/>
              <a:gd name="T3" fmla="*/ 330200 h 249"/>
              <a:gd name="T4" fmla="*/ 0 w 426"/>
              <a:gd name="T5" fmla="*/ 330200 h 249"/>
              <a:gd name="T6" fmla="*/ 0 w 426"/>
              <a:gd name="T7" fmla="*/ 124654 h 249"/>
              <a:gd name="T8" fmla="*/ 59289 w 426"/>
              <a:gd name="T9" fmla="*/ 118023 h 249"/>
              <a:gd name="T10" fmla="*/ 130987 w 426"/>
              <a:gd name="T11" fmla="*/ 118023 h 249"/>
              <a:gd name="T12" fmla="*/ 195792 w 426"/>
              <a:gd name="T13" fmla="*/ 112719 h 249"/>
              <a:gd name="T14" fmla="*/ 267490 w 426"/>
              <a:gd name="T15" fmla="*/ 98132 h 249"/>
              <a:gd name="T16" fmla="*/ 332294 w 426"/>
              <a:gd name="T17" fmla="*/ 88849 h 249"/>
              <a:gd name="T18" fmla="*/ 406750 w 426"/>
              <a:gd name="T19" fmla="*/ 67631 h 249"/>
              <a:gd name="T20" fmla="*/ 483964 w 426"/>
              <a:gd name="T21" fmla="*/ 41109 h 249"/>
              <a:gd name="T22" fmla="*/ 565314 w 426"/>
              <a:gd name="T23" fmla="*/ 11935 h 249"/>
              <a:gd name="T24" fmla="*/ 587375 w 426"/>
              <a:gd name="T25" fmla="*/ 0 h 2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6"/>
              <a:gd name="T40" fmla="*/ 0 h 249"/>
              <a:gd name="T41" fmla="*/ 426 w 426"/>
              <a:gd name="T42" fmla="*/ 249 h 2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6" h="249">
                <a:moveTo>
                  <a:pt x="426" y="0"/>
                </a:moveTo>
                <a:lnTo>
                  <a:pt x="426" y="249"/>
                </a:lnTo>
                <a:lnTo>
                  <a:pt x="0" y="249"/>
                </a:lnTo>
                <a:lnTo>
                  <a:pt x="0" y="94"/>
                </a:lnTo>
                <a:lnTo>
                  <a:pt x="43" y="89"/>
                </a:lnTo>
                <a:lnTo>
                  <a:pt x="95" y="89"/>
                </a:lnTo>
                <a:lnTo>
                  <a:pt x="142" y="85"/>
                </a:lnTo>
                <a:lnTo>
                  <a:pt x="194" y="74"/>
                </a:lnTo>
                <a:lnTo>
                  <a:pt x="241" y="67"/>
                </a:lnTo>
                <a:lnTo>
                  <a:pt x="295" y="51"/>
                </a:lnTo>
                <a:lnTo>
                  <a:pt x="351" y="31"/>
                </a:lnTo>
                <a:lnTo>
                  <a:pt x="410" y="9"/>
                </a:lnTo>
                <a:lnTo>
                  <a:pt x="426" y="0"/>
                </a:lnTo>
                <a:close/>
              </a:path>
            </a:pathLst>
          </a:custGeom>
          <a:pattFill prst="ltDnDiag">
            <a:fgClr>
              <a:srgbClr val="009900"/>
            </a:fgClr>
            <a:bgClr>
              <a:srgbClr val="FFFFFF"/>
            </a:bgClr>
          </a:pattFill>
          <a:ln w="9525">
            <a:noFill/>
            <a:round/>
            <a:headEnd/>
            <a:tailEnd/>
          </a:ln>
        </p:spPr>
        <p:txBody>
          <a:bodyPr/>
          <a:lstStyle/>
          <a:p>
            <a:endParaRPr lang="zh-TW" altLang="en-US"/>
          </a:p>
        </p:txBody>
      </p:sp>
      <p:sp>
        <p:nvSpPr>
          <p:cNvPr id="14963" name="Freeform 627"/>
          <p:cNvSpPr>
            <a:spLocks/>
          </p:cNvSpPr>
          <p:nvPr/>
        </p:nvSpPr>
        <p:spPr bwMode="auto">
          <a:xfrm>
            <a:off x="5995988" y="5122863"/>
            <a:ext cx="585787" cy="330200"/>
          </a:xfrm>
          <a:custGeom>
            <a:avLst/>
            <a:gdLst>
              <a:gd name="T0" fmla="*/ 0 w 425"/>
              <a:gd name="T1" fmla="*/ 0 h 249"/>
              <a:gd name="T2" fmla="*/ 0 w 425"/>
              <a:gd name="T3" fmla="*/ 330200 h 249"/>
              <a:gd name="T4" fmla="*/ 585787 w 425"/>
              <a:gd name="T5" fmla="*/ 330200 h 249"/>
              <a:gd name="T6" fmla="*/ 585787 w 425"/>
              <a:gd name="T7" fmla="*/ 124654 h 249"/>
              <a:gd name="T8" fmla="*/ 526519 w 425"/>
              <a:gd name="T9" fmla="*/ 118023 h 249"/>
              <a:gd name="T10" fmla="*/ 453468 w 425"/>
              <a:gd name="T11" fmla="*/ 118023 h 249"/>
              <a:gd name="T12" fmla="*/ 390065 w 425"/>
              <a:gd name="T13" fmla="*/ 112719 h 249"/>
              <a:gd name="T14" fmla="*/ 319771 w 425"/>
              <a:gd name="T15" fmla="*/ 98132 h 249"/>
              <a:gd name="T16" fmla="*/ 254990 w 425"/>
              <a:gd name="T17" fmla="*/ 88849 h 249"/>
              <a:gd name="T18" fmla="*/ 179182 w 425"/>
              <a:gd name="T19" fmla="*/ 67631 h 249"/>
              <a:gd name="T20" fmla="*/ 101996 w 425"/>
              <a:gd name="T21" fmla="*/ 41109 h 249"/>
              <a:gd name="T22" fmla="*/ 19297 w 425"/>
              <a:gd name="T23" fmla="*/ 11935 h 249"/>
              <a:gd name="T24" fmla="*/ 0 w 425"/>
              <a:gd name="T25" fmla="*/ 0 h 2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5"/>
              <a:gd name="T40" fmla="*/ 0 h 249"/>
              <a:gd name="T41" fmla="*/ 425 w 425"/>
              <a:gd name="T42" fmla="*/ 249 h 2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5" h="249">
                <a:moveTo>
                  <a:pt x="0" y="0"/>
                </a:moveTo>
                <a:lnTo>
                  <a:pt x="0" y="249"/>
                </a:lnTo>
                <a:lnTo>
                  <a:pt x="425" y="249"/>
                </a:lnTo>
                <a:lnTo>
                  <a:pt x="425" y="94"/>
                </a:lnTo>
                <a:lnTo>
                  <a:pt x="382" y="89"/>
                </a:lnTo>
                <a:lnTo>
                  <a:pt x="329" y="89"/>
                </a:lnTo>
                <a:lnTo>
                  <a:pt x="283" y="85"/>
                </a:lnTo>
                <a:lnTo>
                  <a:pt x="232" y="74"/>
                </a:lnTo>
                <a:lnTo>
                  <a:pt x="185" y="67"/>
                </a:lnTo>
                <a:lnTo>
                  <a:pt x="130" y="51"/>
                </a:lnTo>
                <a:lnTo>
                  <a:pt x="74" y="31"/>
                </a:lnTo>
                <a:lnTo>
                  <a:pt x="14" y="9"/>
                </a:lnTo>
                <a:lnTo>
                  <a:pt x="0" y="0"/>
                </a:lnTo>
                <a:close/>
              </a:path>
            </a:pathLst>
          </a:custGeom>
          <a:pattFill prst="ltDnDiag">
            <a:fgClr>
              <a:srgbClr val="009900"/>
            </a:fgClr>
            <a:bgClr>
              <a:srgbClr val="FFFFFF"/>
            </a:bgClr>
          </a:pattFill>
          <a:ln w="9525">
            <a:noFill/>
            <a:round/>
            <a:headEnd/>
            <a:tailEnd/>
          </a:ln>
        </p:spPr>
        <p:txBody>
          <a:bodyPr/>
          <a:lstStyle/>
          <a:p>
            <a:endParaRPr lang="zh-TW" altLang="en-US"/>
          </a:p>
        </p:txBody>
      </p:sp>
      <p:grpSp>
        <p:nvGrpSpPr>
          <p:cNvPr id="2" name="Group 650"/>
          <p:cNvGrpSpPr>
            <a:grpSpLocks/>
          </p:cNvGrpSpPr>
          <p:nvPr/>
        </p:nvGrpSpPr>
        <p:grpSpPr bwMode="auto">
          <a:xfrm>
            <a:off x="2301875" y="3324225"/>
            <a:ext cx="4276725" cy="1919288"/>
            <a:chOff x="1450" y="2067"/>
            <a:chExt cx="2694" cy="1209"/>
          </a:xfrm>
        </p:grpSpPr>
        <p:sp>
          <p:nvSpPr>
            <p:cNvPr id="53295" name="Freeform 631"/>
            <p:cNvSpPr>
              <a:spLocks/>
            </p:cNvSpPr>
            <p:nvPr/>
          </p:nvSpPr>
          <p:spPr bwMode="auto">
            <a:xfrm>
              <a:off x="1450" y="2067"/>
              <a:ext cx="1347" cy="1209"/>
            </a:xfrm>
            <a:custGeom>
              <a:avLst/>
              <a:gdLst>
                <a:gd name="T0" fmla="*/ 1347 w 1550"/>
                <a:gd name="T1" fmla="*/ 0 h 1452"/>
                <a:gd name="T2" fmla="*/ 1324 w 1550"/>
                <a:gd name="T3" fmla="*/ 2 h 1452"/>
                <a:gd name="T4" fmla="*/ 1300 w 1550"/>
                <a:gd name="T5" fmla="*/ 6 h 1452"/>
                <a:gd name="T6" fmla="*/ 1278 w 1550"/>
                <a:gd name="T7" fmla="*/ 12 h 1452"/>
                <a:gd name="T8" fmla="*/ 1261 w 1550"/>
                <a:gd name="T9" fmla="*/ 18 h 1452"/>
                <a:gd name="T10" fmla="*/ 1230 w 1550"/>
                <a:gd name="T11" fmla="*/ 35 h 1452"/>
                <a:gd name="T12" fmla="*/ 1200 w 1550"/>
                <a:gd name="T13" fmla="*/ 57 h 1452"/>
                <a:gd name="T14" fmla="*/ 1175 w 1550"/>
                <a:gd name="T15" fmla="*/ 85 h 1452"/>
                <a:gd name="T16" fmla="*/ 1151 w 1550"/>
                <a:gd name="T17" fmla="*/ 117 h 1452"/>
                <a:gd name="T18" fmla="*/ 1130 w 1550"/>
                <a:gd name="T19" fmla="*/ 152 h 1452"/>
                <a:gd name="T20" fmla="*/ 1111 w 1550"/>
                <a:gd name="T21" fmla="*/ 190 h 1452"/>
                <a:gd name="T22" fmla="*/ 1095 w 1550"/>
                <a:gd name="T23" fmla="*/ 231 h 1452"/>
                <a:gd name="T24" fmla="*/ 1053 w 1550"/>
                <a:gd name="T25" fmla="*/ 358 h 1452"/>
                <a:gd name="T26" fmla="*/ 1053 w 1550"/>
                <a:gd name="T27" fmla="*/ 362 h 1452"/>
                <a:gd name="T28" fmla="*/ 1028 w 1550"/>
                <a:gd name="T29" fmla="*/ 437 h 1452"/>
                <a:gd name="T30" fmla="*/ 999 w 1550"/>
                <a:gd name="T31" fmla="*/ 511 h 1452"/>
                <a:gd name="T32" fmla="*/ 967 w 1550"/>
                <a:gd name="T33" fmla="*/ 584 h 1452"/>
                <a:gd name="T34" fmla="*/ 932 w 1550"/>
                <a:gd name="T35" fmla="*/ 654 h 1452"/>
                <a:gd name="T36" fmla="*/ 892 w 1550"/>
                <a:gd name="T37" fmla="*/ 718 h 1452"/>
                <a:gd name="T38" fmla="*/ 846 w 1550"/>
                <a:gd name="T39" fmla="*/ 779 h 1452"/>
                <a:gd name="T40" fmla="*/ 826 w 1550"/>
                <a:gd name="T41" fmla="*/ 805 h 1452"/>
                <a:gd name="T42" fmla="*/ 784 w 1550"/>
                <a:gd name="T43" fmla="*/ 853 h 1452"/>
                <a:gd name="T44" fmla="*/ 739 w 1550"/>
                <a:gd name="T45" fmla="*/ 899 h 1452"/>
                <a:gd name="T46" fmla="*/ 692 w 1550"/>
                <a:gd name="T47" fmla="*/ 942 h 1452"/>
                <a:gd name="T48" fmla="*/ 682 w 1550"/>
                <a:gd name="T49" fmla="*/ 951 h 1452"/>
                <a:gd name="T50" fmla="*/ 618 w 1550"/>
                <a:gd name="T51" fmla="*/ 1001 h 1452"/>
                <a:gd name="T52" fmla="*/ 553 w 1550"/>
                <a:gd name="T53" fmla="*/ 1045 h 1452"/>
                <a:gd name="T54" fmla="*/ 485 w 1550"/>
                <a:gd name="T55" fmla="*/ 1084 h 1452"/>
                <a:gd name="T56" fmla="*/ 415 w 1550"/>
                <a:gd name="T57" fmla="*/ 1117 h 1452"/>
                <a:gd name="T58" fmla="*/ 391 w 1550"/>
                <a:gd name="T59" fmla="*/ 1127 h 1452"/>
                <a:gd name="T60" fmla="*/ 342 w 1550"/>
                <a:gd name="T61" fmla="*/ 1148 h 1452"/>
                <a:gd name="T62" fmla="*/ 289 w 1550"/>
                <a:gd name="T63" fmla="*/ 1165 h 1452"/>
                <a:gd name="T64" fmla="*/ 238 w 1550"/>
                <a:gd name="T65" fmla="*/ 1180 h 1452"/>
                <a:gd name="T66" fmla="*/ 185 w 1550"/>
                <a:gd name="T67" fmla="*/ 1192 h 1452"/>
                <a:gd name="T68" fmla="*/ 130 w 1550"/>
                <a:gd name="T69" fmla="*/ 1204 h 1452"/>
                <a:gd name="T70" fmla="*/ 76 w 1550"/>
                <a:gd name="T71" fmla="*/ 1207 h 1452"/>
                <a:gd name="T72" fmla="*/ 0 w 1550"/>
                <a:gd name="T73" fmla="*/ 1209 h 1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50"/>
                <a:gd name="T112" fmla="*/ 0 h 1452"/>
                <a:gd name="T113" fmla="*/ 1550 w 1550"/>
                <a:gd name="T114" fmla="*/ 1452 h 1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50" h="1452">
                  <a:moveTo>
                    <a:pt x="1550" y="0"/>
                  </a:moveTo>
                  <a:lnTo>
                    <a:pt x="1523" y="2"/>
                  </a:lnTo>
                  <a:lnTo>
                    <a:pt x="1496" y="7"/>
                  </a:lnTo>
                  <a:lnTo>
                    <a:pt x="1471" y="15"/>
                  </a:lnTo>
                  <a:lnTo>
                    <a:pt x="1451" y="22"/>
                  </a:lnTo>
                  <a:lnTo>
                    <a:pt x="1415" y="42"/>
                  </a:lnTo>
                  <a:lnTo>
                    <a:pt x="1381" y="69"/>
                  </a:lnTo>
                  <a:lnTo>
                    <a:pt x="1352" y="102"/>
                  </a:lnTo>
                  <a:lnTo>
                    <a:pt x="1325" y="140"/>
                  </a:lnTo>
                  <a:lnTo>
                    <a:pt x="1300" y="182"/>
                  </a:lnTo>
                  <a:lnTo>
                    <a:pt x="1278" y="228"/>
                  </a:lnTo>
                  <a:lnTo>
                    <a:pt x="1260" y="277"/>
                  </a:lnTo>
                  <a:lnTo>
                    <a:pt x="1212" y="430"/>
                  </a:lnTo>
                  <a:lnTo>
                    <a:pt x="1212" y="435"/>
                  </a:lnTo>
                  <a:lnTo>
                    <a:pt x="1183" y="525"/>
                  </a:lnTo>
                  <a:lnTo>
                    <a:pt x="1150" y="614"/>
                  </a:lnTo>
                  <a:lnTo>
                    <a:pt x="1113" y="701"/>
                  </a:lnTo>
                  <a:lnTo>
                    <a:pt x="1073" y="785"/>
                  </a:lnTo>
                  <a:lnTo>
                    <a:pt x="1026" y="862"/>
                  </a:lnTo>
                  <a:lnTo>
                    <a:pt x="974" y="936"/>
                  </a:lnTo>
                  <a:lnTo>
                    <a:pt x="951" y="967"/>
                  </a:lnTo>
                  <a:lnTo>
                    <a:pt x="902" y="1024"/>
                  </a:lnTo>
                  <a:lnTo>
                    <a:pt x="850" y="1080"/>
                  </a:lnTo>
                  <a:lnTo>
                    <a:pt x="796" y="1131"/>
                  </a:lnTo>
                  <a:lnTo>
                    <a:pt x="785" y="1142"/>
                  </a:lnTo>
                  <a:lnTo>
                    <a:pt x="711" y="1202"/>
                  </a:lnTo>
                  <a:lnTo>
                    <a:pt x="636" y="1255"/>
                  </a:lnTo>
                  <a:lnTo>
                    <a:pt x="558" y="1302"/>
                  </a:lnTo>
                  <a:lnTo>
                    <a:pt x="477" y="1341"/>
                  </a:lnTo>
                  <a:lnTo>
                    <a:pt x="450" y="1353"/>
                  </a:lnTo>
                  <a:lnTo>
                    <a:pt x="393" y="1379"/>
                  </a:lnTo>
                  <a:lnTo>
                    <a:pt x="333" y="1399"/>
                  </a:lnTo>
                  <a:lnTo>
                    <a:pt x="274" y="1417"/>
                  </a:lnTo>
                  <a:lnTo>
                    <a:pt x="213" y="1432"/>
                  </a:lnTo>
                  <a:lnTo>
                    <a:pt x="150" y="1446"/>
                  </a:lnTo>
                  <a:lnTo>
                    <a:pt x="87" y="1450"/>
                  </a:lnTo>
                  <a:lnTo>
                    <a:pt x="0" y="1452"/>
                  </a:lnTo>
                </a:path>
              </a:pathLst>
            </a:custGeom>
            <a:noFill/>
            <a:ln w="38100">
              <a:solidFill>
                <a:srgbClr val="660066"/>
              </a:solidFill>
              <a:round/>
              <a:headEnd/>
              <a:tailEnd/>
            </a:ln>
          </p:spPr>
          <p:txBody>
            <a:bodyPr/>
            <a:lstStyle/>
            <a:p>
              <a:endParaRPr lang="zh-TW" altLang="en-US"/>
            </a:p>
          </p:txBody>
        </p:sp>
        <p:sp>
          <p:nvSpPr>
            <p:cNvPr id="53296" name="Freeform 632"/>
            <p:cNvSpPr>
              <a:spLocks/>
            </p:cNvSpPr>
            <p:nvPr/>
          </p:nvSpPr>
          <p:spPr bwMode="auto">
            <a:xfrm>
              <a:off x="2797" y="2067"/>
              <a:ext cx="1347" cy="1209"/>
            </a:xfrm>
            <a:custGeom>
              <a:avLst/>
              <a:gdLst>
                <a:gd name="T0" fmla="*/ 0 w 1550"/>
                <a:gd name="T1" fmla="*/ 0 h 1452"/>
                <a:gd name="T2" fmla="*/ 22 w 1550"/>
                <a:gd name="T3" fmla="*/ 2 h 1452"/>
                <a:gd name="T4" fmla="*/ 45 w 1550"/>
                <a:gd name="T5" fmla="*/ 6 h 1452"/>
                <a:gd name="T6" fmla="*/ 68 w 1550"/>
                <a:gd name="T7" fmla="*/ 12 h 1452"/>
                <a:gd name="T8" fmla="*/ 84 w 1550"/>
                <a:gd name="T9" fmla="*/ 18 h 1452"/>
                <a:gd name="T10" fmla="*/ 116 w 1550"/>
                <a:gd name="T11" fmla="*/ 35 h 1452"/>
                <a:gd name="T12" fmla="*/ 146 w 1550"/>
                <a:gd name="T13" fmla="*/ 57 h 1452"/>
                <a:gd name="T14" fmla="*/ 172 w 1550"/>
                <a:gd name="T15" fmla="*/ 85 h 1452"/>
                <a:gd name="T16" fmla="*/ 194 w 1550"/>
                <a:gd name="T17" fmla="*/ 117 h 1452"/>
                <a:gd name="T18" fmla="*/ 216 w 1550"/>
                <a:gd name="T19" fmla="*/ 152 h 1452"/>
                <a:gd name="T20" fmla="*/ 235 w 1550"/>
                <a:gd name="T21" fmla="*/ 190 h 1452"/>
                <a:gd name="T22" fmla="*/ 250 w 1550"/>
                <a:gd name="T23" fmla="*/ 231 h 1452"/>
                <a:gd name="T24" fmla="*/ 293 w 1550"/>
                <a:gd name="T25" fmla="*/ 358 h 1452"/>
                <a:gd name="T26" fmla="*/ 295 w 1550"/>
                <a:gd name="T27" fmla="*/ 362 h 1452"/>
                <a:gd name="T28" fmla="*/ 318 w 1550"/>
                <a:gd name="T29" fmla="*/ 437 h 1452"/>
                <a:gd name="T30" fmla="*/ 348 w 1550"/>
                <a:gd name="T31" fmla="*/ 511 h 1452"/>
                <a:gd name="T32" fmla="*/ 379 w 1550"/>
                <a:gd name="T33" fmla="*/ 584 h 1452"/>
                <a:gd name="T34" fmla="*/ 413 w 1550"/>
                <a:gd name="T35" fmla="*/ 654 h 1452"/>
                <a:gd name="T36" fmla="*/ 454 w 1550"/>
                <a:gd name="T37" fmla="*/ 718 h 1452"/>
                <a:gd name="T38" fmla="*/ 499 w 1550"/>
                <a:gd name="T39" fmla="*/ 779 h 1452"/>
                <a:gd name="T40" fmla="*/ 520 w 1550"/>
                <a:gd name="T41" fmla="*/ 805 h 1452"/>
                <a:gd name="T42" fmla="*/ 561 w 1550"/>
                <a:gd name="T43" fmla="*/ 853 h 1452"/>
                <a:gd name="T44" fmla="*/ 607 w 1550"/>
                <a:gd name="T45" fmla="*/ 899 h 1452"/>
                <a:gd name="T46" fmla="*/ 654 w 1550"/>
                <a:gd name="T47" fmla="*/ 942 h 1452"/>
                <a:gd name="T48" fmla="*/ 665 w 1550"/>
                <a:gd name="T49" fmla="*/ 951 h 1452"/>
                <a:gd name="T50" fmla="*/ 727 w 1550"/>
                <a:gd name="T51" fmla="*/ 1001 h 1452"/>
                <a:gd name="T52" fmla="*/ 793 w 1550"/>
                <a:gd name="T53" fmla="*/ 1045 h 1452"/>
                <a:gd name="T54" fmla="*/ 862 w 1550"/>
                <a:gd name="T55" fmla="*/ 1084 h 1452"/>
                <a:gd name="T56" fmla="*/ 931 w 1550"/>
                <a:gd name="T57" fmla="*/ 1117 h 1452"/>
                <a:gd name="T58" fmla="*/ 954 w 1550"/>
                <a:gd name="T59" fmla="*/ 1127 h 1452"/>
                <a:gd name="T60" fmla="*/ 1005 w 1550"/>
                <a:gd name="T61" fmla="*/ 1148 h 1452"/>
                <a:gd name="T62" fmla="*/ 1056 w 1550"/>
                <a:gd name="T63" fmla="*/ 1165 h 1452"/>
                <a:gd name="T64" fmla="*/ 1108 w 1550"/>
                <a:gd name="T65" fmla="*/ 1180 h 1452"/>
                <a:gd name="T66" fmla="*/ 1161 w 1550"/>
                <a:gd name="T67" fmla="*/ 1192 h 1452"/>
                <a:gd name="T68" fmla="*/ 1216 w 1550"/>
                <a:gd name="T69" fmla="*/ 1204 h 1452"/>
                <a:gd name="T70" fmla="*/ 1271 w 1550"/>
                <a:gd name="T71" fmla="*/ 1207 h 1452"/>
                <a:gd name="T72" fmla="*/ 1347 w 1550"/>
                <a:gd name="T73" fmla="*/ 1209 h 1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50"/>
                <a:gd name="T112" fmla="*/ 0 h 1452"/>
                <a:gd name="T113" fmla="*/ 1550 w 1550"/>
                <a:gd name="T114" fmla="*/ 1452 h 14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50" h="1452">
                  <a:moveTo>
                    <a:pt x="0" y="0"/>
                  </a:moveTo>
                  <a:lnTo>
                    <a:pt x="25" y="2"/>
                  </a:lnTo>
                  <a:lnTo>
                    <a:pt x="52" y="7"/>
                  </a:lnTo>
                  <a:lnTo>
                    <a:pt x="78" y="15"/>
                  </a:lnTo>
                  <a:lnTo>
                    <a:pt x="97" y="22"/>
                  </a:lnTo>
                  <a:lnTo>
                    <a:pt x="133" y="42"/>
                  </a:lnTo>
                  <a:lnTo>
                    <a:pt x="168" y="69"/>
                  </a:lnTo>
                  <a:lnTo>
                    <a:pt x="198" y="102"/>
                  </a:lnTo>
                  <a:lnTo>
                    <a:pt x="223" y="140"/>
                  </a:lnTo>
                  <a:lnTo>
                    <a:pt x="249" y="182"/>
                  </a:lnTo>
                  <a:lnTo>
                    <a:pt x="270" y="228"/>
                  </a:lnTo>
                  <a:lnTo>
                    <a:pt x="288" y="277"/>
                  </a:lnTo>
                  <a:lnTo>
                    <a:pt x="337" y="430"/>
                  </a:lnTo>
                  <a:lnTo>
                    <a:pt x="339" y="435"/>
                  </a:lnTo>
                  <a:lnTo>
                    <a:pt x="366" y="525"/>
                  </a:lnTo>
                  <a:lnTo>
                    <a:pt x="400" y="614"/>
                  </a:lnTo>
                  <a:lnTo>
                    <a:pt x="436" y="701"/>
                  </a:lnTo>
                  <a:lnTo>
                    <a:pt x="475" y="785"/>
                  </a:lnTo>
                  <a:lnTo>
                    <a:pt x="522" y="862"/>
                  </a:lnTo>
                  <a:lnTo>
                    <a:pt x="574" y="936"/>
                  </a:lnTo>
                  <a:lnTo>
                    <a:pt x="598" y="967"/>
                  </a:lnTo>
                  <a:lnTo>
                    <a:pt x="646" y="1024"/>
                  </a:lnTo>
                  <a:lnTo>
                    <a:pt x="699" y="1080"/>
                  </a:lnTo>
                  <a:lnTo>
                    <a:pt x="753" y="1131"/>
                  </a:lnTo>
                  <a:lnTo>
                    <a:pt x="765" y="1142"/>
                  </a:lnTo>
                  <a:lnTo>
                    <a:pt x="837" y="1202"/>
                  </a:lnTo>
                  <a:lnTo>
                    <a:pt x="913" y="1255"/>
                  </a:lnTo>
                  <a:lnTo>
                    <a:pt x="992" y="1302"/>
                  </a:lnTo>
                  <a:lnTo>
                    <a:pt x="1071" y="1341"/>
                  </a:lnTo>
                  <a:lnTo>
                    <a:pt x="1098" y="1353"/>
                  </a:lnTo>
                  <a:lnTo>
                    <a:pt x="1156" y="1379"/>
                  </a:lnTo>
                  <a:lnTo>
                    <a:pt x="1215" y="1399"/>
                  </a:lnTo>
                  <a:lnTo>
                    <a:pt x="1275" y="1417"/>
                  </a:lnTo>
                  <a:lnTo>
                    <a:pt x="1336" y="1432"/>
                  </a:lnTo>
                  <a:lnTo>
                    <a:pt x="1399" y="1446"/>
                  </a:lnTo>
                  <a:lnTo>
                    <a:pt x="1462" y="1450"/>
                  </a:lnTo>
                  <a:lnTo>
                    <a:pt x="1550" y="1452"/>
                  </a:lnTo>
                </a:path>
              </a:pathLst>
            </a:custGeom>
            <a:noFill/>
            <a:ln w="38100">
              <a:solidFill>
                <a:srgbClr val="660066"/>
              </a:solidFill>
              <a:round/>
              <a:headEnd/>
              <a:tailEnd/>
            </a:ln>
          </p:spPr>
          <p:txBody>
            <a:bodyPr/>
            <a:lstStyle/>
            <a:p>
              <a:endParaRPr lang="zh-TW" altLang="en-US"/>
            </a:p>
          </p:txBody>
        </p:sp>
      </p:grpSp>
      <p:sp>
        <p:nvSpPr>
          <p:cNvPr id="14970" name="Line 634"/>
          <p:cNvSpPr>
            <a:spLocks noChangeShapeType="1"/>
          </p:cNvSpPr>
          <p:nvPr/>
        </p:nvSpPr>
        <p:spPr bwMode="auto">
          <a:xfrm>
            <a:off x="2436813" y="2970213"/>
            <a:ext cx="989012" cy="1587"/>
          </a:xfrm>
          <a:prstGeom prst="line">
            <a:avLst/>
          </a:prstGeom>
          <a:noFill/>
          <a:ln w="38100">
            <a:solidFill>
              <a:srgbClr val="FF0066"/>
            </a:solidFill>
            <a:round/>
            <a:headEnd type="triangle" w="med" len="med"/>
            <a:tailEnd type="triangle" w="med" len="med"/>
          </a:ln>
        </p:spPr>
        <p:txBody>
          <a:bodyPr/>
          <a:lstStyle/>
          <a:p>
            <a:endParaRPr lang="zh-TW" altLang="en-US"/>
          </a:p>
        </p:txBody>
      </p:sp>
      <p:sp>
        <p:nvSpPr>
          <p:cNvPr id="14974" name="Line 638"/>
          <p:cNvSpPr>
            <a:spLocks noChangeShapeType="1"/>
          </p:cNvSpPr>
          <p:nvPr/>
        </p:nvSpPr>
        <p:spPr bwMode="auto">
          <a:xfrm flipH="1">
            <a:off x="5462588" y="2970213"/>
            <a:ext cx="1076325" cy="1587"/>
          </a:xfrm>
          <a:prstGeom prst="line">
            <a:avLst/>
          </a:prstGeom>
          <a:noFill/>
          <a:ln w="38100">
            <a:solidFill>
              <a:srgbClr val="FF0066"/>
            </a:solidFill>
            <a:round/>
            <a:headEnd type="triangle" w="med" len="med"/>
            <a:tailEnd type="triangle" w="med" len="med"/>
          </a:ln>
        </p:spPr>
        <p:txBody>
          <a:bodyPr/>
          <a:lstStyle/>
          <a:p>
            <a:endParaRPr lang="zh-TW" altLang="en-US"/>
          </a:p>
        </p:txBody>
      </p:sp>
      <p:grpSp>
        <p:nvGrpSpPr>
          <p:cNvPr id="3" name="Group 654"/>
          <p:cNvGrpSpPr>
            <a:grpSpLocks/>
          </p:cNvGrpSpPr>
          <p:nvPr/>
        </p:nvGrpSpPr>
        <p:grpSpPr bwMode="auto">
          <a:xfrm>
            <a:off x="1517650" y="2700338"/>
            <a:ext cx="5913438" cy="3224212"/>
            <a:chOff x="956" y="1674"/>
            <a:chExt cx="3725" cy="2031"/>
          </a:xfrm>
        </p:grpSpPr>
        <p:grpSp>
          <p:nvGrpSpPr>
            <p:cNvPr id="4" name="Group 609"/>
            <p:cNvGrpSpPr>
              <a:grpSpLocks/>
            </p:cNvGrpSpPr>
            <p:nvPr/>
          </p:nvGrpSpPr>
          <p:grpSpPr bwMode="auto">
            <a:xfrm>
              <a:off x="2634" y="2695"/>
              <a:ext cx="280" cy="238"/>
              <a:chOff x="2623" y="2681"/>
              <a:chExt cx="323" cy="286"/>
            </a:xfrm>
          </p:grpSpPr>
          <p:sp>
            <p:nvSpPr>
              <p:cNvPr id="53292" name="Rectangle 610"/>
              <p:cNvSpPr>
                <a:spLocks noChangeArrowheads="1"/>
              </p:cNvSpPr>
              <p:nvPr/>
            </p:nvSpPr>
            <p:spPr bwMode="auto">
              <a:xfrm>
                <a:off x="2623" y="2701"/>
                <a:ext cx="106" cy="266"/>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Times New Roman" pitchFamily="18" charset="0"/>
                  </a:rPr>
                  <a:t>1</a:t>
                </a:r>
                <a:endParaRPr lang="en-US" altLang="zh-TW" b="1"/>
              </a:p>
            </p:txBody>
          </p:sp>
          <p:sp>
            <p:nvSpPr>
              <p:cNvPr id="53293" name="Rectangle 611"/>
              <p:cNvSpPr>
                <a:spLocks noChangeArrowheads="1"/>
              </p:cNvSpPr>
              <p:nvPr/>
            </p:nvSpPr>
            <p:spPr bwMode="auto">
              <a:xfrm>
                <a:off x="2711" y="2681"/>
                <a:ext cx="116" cy="266"/>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Symbol" pitchFamily="18" charset="2"/>
                  </a:rPr>
                  <a:t>-</a:t>
                </a:r>
                <a:endParaRPr lang="en-US" altLang="zh-TW" b="1"/>
              </a:p>
            </p:txBody>
          </p:sp>
          <p:sp>
            <p:nvSpPr>
              <p:cNvPr id="53294" name="Rectangle 612"/>
              <p:cNvSpPr>
                <a:spLocks noChangeArrowheads="1"/>
              </p:cNvSpPr>
              <p:nvPr/>
            </p:nvSpPr>
            <p:spPr bwMode="auto">
              <a:xfrm>
                <a:off x="2813" y="2681"/>
                <a:ext cx="133" cy="266"/>
              </a:xfrm>
              <a:prstGeom prst="rect">
                <a:avLst/>
              </a:prstGeom>
              <a:noFill/>
              <a:ln w="9525">
                <a:noFill/>
                <a:miter lim="800000"/>
                <a:headEnd/>
                <a:tailEnd/>
              </a:ln>
            </p:spPr>
            <p:txBody>
              <a:bodyPr wrap="none" lIns="0" tIns="0" rIns="0" bIns="0">
                <a:spAutoFit/>
              </a:bodyPr>
              <a:lstStyle/>
              <a:p>
                <a:r>
                  <a:rPr lang="en-US" altLang="zh-TW" sz="2300" b="1" i="1">
                    <a:solidFill>
                      <a:srgbClr val="000000"/>
                    </a:solidFill>
                    <a:latin typeface="Symbol" pitchFamily="18" charset="2"/>
                  </a:rPr>
                  <a:t>a</a:t>
                </a:r>
                <a:endParaRPr lang="en-US" altLang="zh-TW" b="1"/>
              </a:p>
            </p:txBody>
          </p:sp>
        </p:grpSp>
        <p:grpSp>
          <p:nvGrpSpPr>
            <p:cNvPr id="5" name="Group 653"/>
            <p:cNvGrpSpPr>
              <a:grpSpLocks/>
            </p:cNvGrpSpPr>
            <p:nvPr/>
          </p:nvGrpSpPr>
          <p:grpSpPr bwMode="auto">
            <a:xfrm>
              <a:off x="956" y="1674"/>
              <a:ext cx="3725" cy="2031"/>
              <a:chOff x="956" y="1674"/>
              <a:chExt cx="3725" cy="2031"/>
            </a:xfrm>
          </p:grpSpPr>
          <p:sp>
            <p:nvSpPr>
              <p:cNvPr id="53276" name="Rectangle 608"/>
              <p:cNvSpPr>
                <a:spLocks noChangeArrowheads="1"/>
              </p:cNvSpPr>
              <p:nvPr/>
            </p:nvSpPr>
            <p:spPr bwMode="auto">
              <a:xfrm>
                <a:off x="2520" y="1715"/>
                <a:ext cx="552" cy="221"/>
              </a:xfrm>
              <a:prstGeom prst="rect">
                <a:avLst/>
              </a:prstGeom>
              <a:noFill/>
              <a:ln w="9525">
                <a:noFill/>
                <a:miter lim="800000"/>
                <a:headEnd/>
                <a:tailEnd/>
              </a:ln>
            </p:spPr>
            <p:txBody>
              <a:bodyPr wrap="none" lIns="0" tIns="0" rIns="0" bIns="0">
                <a:spAutoFit/>
              </a:bodyPr>
              <a:lstStyle/>
              <a:p>
                <a:r>
                  <a:rPr lang="zh-TW" altLang="en-US" sz="2300" b="1">
                    <a:solidFill>
                      <a:srgbClr val="000000"/>
                    </a:solidFill>
                    <a:latin typeface="細明體" pitchFamily="49" charset="-120"/>
                    <a:ea typeface="標楷體" pitchFamily="65" charset="-120"/>
                  </a:rPr>
                  <a:t>接受域</a:t>
                </a:r>
                <a:endParaRPr lang="zh-TW" altLang="en-US" b="1">
                  <a:ea typeface="標楷體" pitchFamily="65" charset="-120"/>
                </a:endParaRPr>
              </a:p>
            </p:txBody>
          </p:sp>
          <p:sp>
            <p:nvSpPr>
              <p:cNvPr id="53277" name="Rectangle 613"/>
              <p:cNvSpPr>
                <a:spLocks noChangeArrowheads="1"/>
              </p:cNvSpPr>
              <p:nvPr/>
            </p:nvSpPr>
            <p:spPr bwMode="auto">
              <a:xfrm>
                <a:off x="4303" y="3256"/>
                <a:ext cx="81" cy="221"/>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新細明體" charset="-120"/>
                  </a:rPr>
                  <a:t>^</a:t>
                </a:r>
                <a:endParaRPr lang="en-US" altLang="zh-TW" b="1">
                  <a:latin typeface="新細明體" charset="-120"/>
                </a:endParaRPr>
              </a:p>
            </p:txBody>
          </p:sp>
          <p:sp>
            <p:nvSpPr>
              <p:cNvPr id="53278" name="Rectangle 614"/>
              <p:cNvSpPr>
                <a:spLocks noChangeArrowheads="1"/>
              </p:cNvSpPr>
              <p:nvPr/>
            </p:nvSpPr>
            <p:spPr bwMode="auto">
              <a:xfrm>
                <a:off x="4264" y="3323"/>
                <a:ext cx="96" cy="221"/>
              </a:xfrm>
              <a:prstGeom prst="rect">
                <a:avLst/>
              </a:prstGeom>
              <a:noFill/>
              <a:ln w="9525">
                <a:noFill/>
                <a:miter lim="800000"/>
                <a:headEnd/>
                <a:tailEnd/>
              </a:ln>
            </p:spPr>
            <p:txBody>
              <a:bodyPr wrap="none" lIns="0" tIns="0" rIns="0" bIns="0">
                <a:spAutoFit/>
              </a:bodyPr>
              <a:lstStyle/>
              <a:p>
                <a:r>
                  <a:rPr lang="en-US" altLang="zh-TW" sz="2300" b="1" i="1">
                    <a:solidFill>
                      <a:srgbClr val="000000"/>
                    </a:solidFill>
                    <a:latin typeface="Symbol" pitchFamily="18" charset="2"/>
                  </a:rPr>
                  <a:t>q</a:t>
                </a:r>
                <a:endParaRPr lang="en-US" altLang="zh-TW" b="1"/>
              </a:p>
            </p:txBody>
          </p:sp>
          <p:sp>
            <p:nvSpPr>
              <p:cNvPr id="53279" name="Rectangle 615"/>
              <p:cNvSpPr>
                <a:spLocks noChangeArrowheads="1"/>
              </p:cNvSpPr>
              <p:nvPr/>
            </p:nvSpPr>
            <p:spPr bwMode="auto">
              <a:xfrm>
                <a:off x="3528" y="3385"/>
                <a:ext cx="81" cy="221"/>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新細明體" charset="-120"/>
                  </a:rPr>
                  <a:t>^</a:t>
                </a:r>
                <a:endParaRPr lang="en-US" altLang="zh-TW" b="1">
                  <a:latin typeface="新細明體" charset="-120"/>
                </a:endParaRPr>
              </a:p>
            </p:txBody>
          </p:sp>
          <p:sp>
            <p:nvSpPr>
              <p:cNvPr id="53280" name="Rectangle 616"/>
              <p:cNvSpPr>
                <a:spLocks noChangeArrowheads="1"/>
              </p:cNvSpPr>
              <p:nvPr/>
            </p:nvSpPr>
            <p:spPr bwMode="auto">
              <a:xfrm>
                <a:off x="3490" y="3453"/>
                <a:ext cx="96" cy="221"/>
              </a:xfrm>
              <a:prstGeom prst="rect">
                <a:avLst/>
              </a:prstGeom>
              <a:noFill/>
              <a:ln w="9525">
                <a:noFill/>
                <a:miter lim="800000"/>
                <a:headEnd/>
                <a:tailEnd/>
              </a:ln>
            </p:spPr>
            <p:txBody>
              <a:bodyPr wrap="none" lIns="0" tIns="0" rIns="0" bIns="0">
                <a:spAutoFit/>
              </a:bodyPr>
              <a:lstStyle/>
              <a:p>
                <a:r>
                  <a:rPr lang="en-US" altLang="zh-TW" sz="2300" b="1" i="1">
                    <a:solidFill>
                      <a:srgbClr val="000000"/>
                    </a:solidFill>
                    <a:latin typeface="Symbol" pitchFamily="18" charset="2"/>
                  </a:rPr>
                  <a:t>q</a:t>
                </a:r>
                <a:endParaRPr lang="en-US" altLang="zh-TW" b="1"/>
              </a:p>
            </p:txBody>
          </p:sp>
          <p:sp>
            <p:nvSpPr>
              <p:cNvPr id="53281" name="Rectangle 617"/>
              <p:cNvSpPr>
                <a:spLocks noChangeArrowheads="1"/>
              </p:cNvSpPr>
              <p:nvPr/>
            </p:nvSpPr>
            <p:spPr bwMode="auto">
              <a:xfrm>
                <a:off x="3612" y="3563"/>
                <a:ext cx="56" cy="134"/>
              </a:xfrm>
              <a:prstGeom prst="rect">
                <a:avLst/>
              </a:prstGeom>
              <a:noFill/>
              <a:ln w="9525">
                <a:noFill/>
                <a:miter lim="800000"/>
                <a:headEnd/>
                <a:tailEnd/>
              </a:ln>
            </p:spPr>
            <p:txBody>
              <a:bodyPr wrap="none" lIns="0" tIns="0" rIns="0" bIns="0">
                <a:spAutoFit/>
              </a:bodyPr>
              <a:lstStyle/>
              <a:p>
                <a:r>
                  <a:rPr lang="en-US" altLang="zh-TW" sz="1400" b="1">
                    <a:solidFill>
                      <a:srgbClr val="000000"/>
                    </a:solidFill>
                    <a:latin typeface="Times New Roman" pitchFamily="18" charset="0"/>
                  </a:rPr>
                  <a:t>2</a:t>
                </a:r>
                <a:endParaRPr lang="en-US" altLang="zh-TW" b="1"/>
              </a:p>
            </p:txBody>
          </p:sp>
          <p:sp>
            <p:nvSpPr>
              <p:cNvPr id="53282" name="Rectangle 618"/>
              <p:cNvSpPr>
                <a:spLocks noChangeArrowheads="1"/>
              </p:cNvSpPr>
              <p:nvPr/>
            </p:nvSpPr>
            <p:spPr bwMode="auto">
              <a:xfrm>
                <a:off x="3688" y="3484"/>
                <a:ext cx="552" cy="221"/>
              </a:xfrm>
              <a:prstGeom prst="rect">
                <a:avLst/>
              </a:prstGeom>
              <a:noFill/>
              <a:ln w="9525">
                <a:noFill/>
                <a:miter lim="800000"/>
                <a:headEnd/>
                <a:tailEnd/>
              </a:ln>
            </p:spPr>
            <p:txBody>
              <a:bodyPr wrap="none" lIns="0" tIns="0" rIns="0" bIns="0">
                <a:spAutoFit/>
              </a:bodyPr>
              <a:lstStyle/>
              <a:p>
                <a:r>
                  <a:rPr lang="zh-TW" altLang="en-US" sz="2300" b="1">
                    <a:solidFill>
                      <a:srgbClr val="000000"/>
                    </a:solidFill>
                    <a:latin typeface="細明體" pitchFamily="49" charset="-120"/>
                    <a:ea typeface="標楷體" pitchFamily="65" charset="-120"/>
                  </a:rPr>
                  <a:t>臨界值</a:t>
                </a:r>
                <a:endParaRPr lang="zh-TW" altLang="en-US" b="1">
                  <a:ea typeface="標楷體" pitchFamily="65" charset="-120"/>
                </a:endParaRPr>
              </a:p>
            </p:txBody>
          </p:sp>
          <p:sp>
            <p:nvSpPr>
              <p:cNvPr id="53283" name="Rectangle 619"/>
              <p:cNvSpPr>
                <a:spLocks noChangeArrowheads="1"/>
              </p:cNvSpPr>
              <p:nvPr/>
            </p:nvSpPr>
            <p:spPr bwMode="auto">
              <a:xfrm>
                <a:off x="1567" y="3385"/>
                <a:ext cx="81" cy="221"/>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新細明體" charset="-120"/>
                  </a:rPr>
                  <a:t>^</a:t>
                </a:r>
                <a:endParaRPr lang="en-US" altLang="zh-TW" b="1">
                  <a:latin typeface="新細明體" charset="-120"/>
                </a:endParaRPr>
              </a:p>
            </p:txBody>
          </p:sp>
          <p:sp>
            <p:nvSpPr>
              <p:cNvPr id="53284" name="Rectangle 620"/>
              <p:cNvSpPr>
                <a:spLocks noChangeArrowheads="1"/>
              </p:cNvSpPr>
              <p:nvPr/>
            </p:nvSpPr>
            <p:spPr bwMode="auto">
              <a:xfrm>
                <a:off x="1528" y="3453"/>
                <a:ext cx="96" cy="221"/>
              </a:xfrm>
              <a:prstGeom prst="rect">
                <a:avLst/>
              </a:prstGeom>
              <a:noFill/>
              <a:ln w="9525">
                <a:noFill/>
                <a:miter lim="800000"/>
                <a:headEnd/>
                <a:tailEnd/>
              </a:ln>
            </p:spPr>
            <p:txBody>
              <a:bodyPr wrap="none" lIns="0" tIns="0" rIns="0" bIns="0">
                <a:spAutoFit/>
              </a:bodyPr>
              <a:lstStyle/>
              <a:p>
                <a:r>
                  <a:rPr lang="en-US" altLang="zh-TW" sz="2300" b="1" i="1">
                    <a:solidFill>
                      <a:srgbClr val="000000"/>
                    </a:solidFill>
                    <a:latin typeface="Symbol" pitchFamily="18" charset="2"/>
                  </a:rPr>
                  <a:t>q</a:t>
                </a:r>
                <a:endParaRPr lang="en-US" altLang="zh-TW" b="1"/>
              </a:p>
            </p:txBody>
          </p:sp>
          <p:sp>
            <p:nvSpPr>
              <p:cNvPr id="53285" name="Rectangle 621"/>
              <p:cNvSpPr>
                <a:spLocks noChangeArrowheads="1"/>
              </p:cNvSpPr>
              <p:nvPr/>
            </p:nvSpPr>
            <p:spPr bwMode="auto">
              <a:xfrm>
                <a:off x="1646" y="3563"/>
                <a:ext cx="56" cy="134"/>
              </a:xfrm>
              <a:prstGeom prst="rect">
                <a:avLst/>
              </a:prstGeom>
              <a:noFill/>
              <a:ln w="9525">
                <a:noFill/>
                <a:miter lim="800000"/>
                <a:headEnd/>
                <a:tailEnd/>
              </a:ln>
            </p:spPr>
            <p:txBody>
              <a:bodyPr wrap="none" lIns="0" tIns="0" rIns="0" bIns="0">
                <a:spAutoFit/>
              </a:bodyPr>
              <a:lstStyle/>
              <a:p>
                <a:r>
                  <a:rPr lang="en-US" altLang="zh-TW" sz="1400" b="1">
                    <a:solidFill>
                      <a:srgbClr val="000000"/>
                    </a:solidFill>
                    <a:latin typeface="Times New Roman" pitchFamily="18" charset="0"/>
                  </a:rPr>
                  <a:t>1</a:t>
                </a:r>
                <a:endParaRPr lang="en-US" altLang="zh-TW" b="1"/>
              </a:p>
            </p:txBody>
          </p:sp>
          <p:sp>
            <p:nvSpPr>
              <p:cNvPr id="53286" name="Rectangle 622"/>
              <p:cNvSpPr>
                <a:spLocks noChangeArrowheads="1"/>
              </p:cNvSpPr>
              <p:nvPr/>
            </p:nvSpPr>
            <p:spPr bwMode="auto">
              <a:xfrm>
                <a:off x="1714" y="3484"/>
                <a:ext cx="552" cy="221"/>
              </a:xfrm>
              <a:prstGeom prst="rect">
                <a:avLst/>
              </a:prstGeom>
              <a:noFill/>
              <a:ln w="9525">
                <a:noFill/>
                <a:miter lim="800000"/>
                <a:headEnd/>
                <a:tailEnd/>
              </a:ln>
            </p:spPr>
            <p:txBody>
              <a:bodyPr wrap="none" lIns="0" tIns="0" rIns="0" bIns="0">
                <a:spAutoFit/>
              </a:bodyPr>
              <a:lstStyle/>
              <a:p>
                <a:r>
                  <a:rPr lang="zh-TW" altLang="en-US" sz="2300" b="1">
                    <a:solidFill>
                      <a:srgbClr val="000000"/>
                    </a:solidFill>
                    <a:latin typeface="細明體" pitchFamily="49" charset="-120"/>
                    <a:ea typeface="標楷體" pitchFamily="65" charset="-120"/>
                  </a:rPr>
                  <a:t>臨界值</a:t>
                </a:r>
                <a:endParaRPr lang="zh-TW" altLang="en-US" b="1">
                  <a:ea typeface="標楷體" pitchFamily="65" charset="-120"/>
                </a:endParaRPr>
              </a:p>
            </p:txBody>
          </p:sp>
          <p:sp>
            <p:nvSpPr>
              <p:cNvPr id="53287" name="Rectangle 624"/>
              <p:cNvSpPr>
                <a:spLocks noChangeArrowheads="1"/>
              </p:cNvSpPr>
              <p:nvPr/>
            </p:nvSpPr>
            <p:spPr bwMode="auto">
              <a:xfrm>
                <a:off x="956" y="1715"/>
                <a:ext cx="552" cy="221"/>
              </a:xfrm>
              <a:prstGeom prst="rect">
                <a:avLst/>
              </a:prstGeom>
              <a:noFill/>
              <a:ln w="9525">
                <a:noFill/>
                <a:miter lim="800000"/>
                <a:headEnd/>
                <a:tailEnd/>
              </a:ln>
            </p:spPr>
            <p:txBody>
              <a:bodyPr wrap="none" lIns="0" tIns="0" rIns="0" bIns="0">
                <a:spAutoFit/>
              </a:bodyPr>
              <a:lstStyle/>
              <a:p>
                <a:r>
                  <a:rPr lang="zh-TW" altLang="en-US" sz="2300" b="1">
                    <a:solidFill>
                      <a:srgbClr val="000000"/>
                    </a:solidFill>
                    <a:latin typeface="標楷體" pitchFamily="65" charset="-120"/>
                    <a:ea typeface="標楷體" pitchFamily="65" charset="-120"/>
                  </a:rPr>
                  <a:t>放棄域</a:t>
                </a:r>
                <a:endParaRPr lang="zh-TW" altLang="en-US" b="1">
                  <a:latin typeface="標楷體" pitchFamily="65" charset="-120"/>
                  <a:ea typeface="標楷體" pitchFamily="65" charset="-120"/>
                </a:endParaRPr>
              </a:p>
            </p:txBody>
          </p:sp>
          <p:sp>
            <p:nvSpPr>
              <p:cNvPr id="53288" name="Rectangle 630"/>
              <p:cNvSpPr>
                <a:spLocks noChangeArrowheads="1"/>
              </p:cNvSpPr>
              <p:nvPr/>
            </p:nvSpPr>
            <p:spPr bwMode="auto">
              <a:xfrm>
                <a:off x="4129" y="1715"/>
                <a:ext cx="552" cy="221"/>
              </a:xfrm>
              <a:prstGeom prst="rect">
                <a:avLst/>
              </a:prstGeom>
              <a:noFill/>
              <a:ln w="9525">
                <a:noFill/>
                <a:miter lim="800000"/>
                <a:headEnd/>
                <a:tailEnd/>
              </a:ln>
            </p:spPr>
            <p:txBody>
              <a:bodyPr wrap="none" lIns="0" tIns="0" rIns="0" bIns="0">
                <a:spAutoFit/>
              </a:bodyPr>
              <a:lstStyle/>
              <a:p>
                <a:r>
                  <a:rPr lang="zh-TW" altLang="en-US" sz="2300" b="1">
                    <a:solidFill>
                      <a:srgbClr val="000000"/>
                    </a:solidFill>
                    <a:latin typeface="細明體" pitchFamily="49" charset="-120"/>
                    <a:ea typeface="標楷體" pitchFamily="65" charset="-120"/>
                  </a:rPr>
                  <a:t>放棄域</a:t>
                </a:r>
                <a:endParaRPr lang="zh-TW" altLang="en-US" b="1">
                  <a:ea typeface="標楷體" pitchFamily="65" charset="-120"/>
                </a:endParaRPr>
              </a:p>
            </p:txBody>
          </p:sp>
          <p:sp>
            <p:nvSpPr>
              <p:cNvPr id="53289" name="Line 641"/>
              <p:cNvSpPr>
                <a:spLocks noChangeShapeType="1"/>
              </p:cNvSpPr>
              <p:nvPr/>
            </p:nvSpPr>
            <p:spPr bwMode="auto">
              <a:xfrm>
                <a:off x="1818" y="1674"/>
                <a:ext cx="1" cy="1732"/>
              </a:xfrm>
              <a:prstGeom prst="line">
                <a:avLst/>
              </a:prstGeom>
              <a:noFill/>
              <a:ln w="17463">
                <a:solidFill>
                  <a:srgbClr val="333333"/>
                </a:solidFill>
                <a:round/>
                <a:headEnd/>
                <a:tailEnd/>
              </a:ln>
            </p:spPr>
            <p:txBody>
              <a:bodyPr/>
              <a:lstStyle/>
              <a:p>
                <a:endParaRPr lang="zh-TW" altLang="en-US"/>
              </a:p>
            </p:txBody>
          </p:sp>
          <p:sp>
            <p:nvSpPr>
              <p:cNvPr id="53290" name="Line 642"/>
              <p:cNvSpPr>
                <a:spLocks noChangeShapeType="1"/>
              </p:cNvSpPr>
              <p:nvPr/>
            </p:nvSpPr>
            <p:spPr bwMode="auto">
              <a:xfrm>
                <a:off x="3777" y="1674"/>
                <a:ext cx="1" cy="1732"/>
              </a:xfrm>
              <a:prstGeom prst="line">
                <a:avLst/>
              </a:prstGeom>
              <a:noFill/>
              <a:ln w="17463">
                <a:solidFill>
                  <a:srgbClr val="333333"/>
                </a:solidFill>
                <a:round/>
                <a:headEnd/>
                <a:tailEnd/>
              </a:ln>
            </p:spPr>
            <p:txBody>
              <a:bodyPr/>
              <a:lstStyle/>
              <a:p>
                <a:endParaRPr lang="zh-TW" altLang="en-US"/>
              </a:p>
            </p:txBody>
          </p:sp>
          <p:sp>
            <p:nvSpPr>
              <p:cNvPr id="53291" name="Line 643"/>
              <p:cNvSpPr>
                <a:spLocks noChangeShapeType="1"/>
              </p:cNvSpPr>
              <p:nvPr/>
            </p:nvSpPr>
            <p:spPr bwMode="auto">
              <a:xfrm>
                <a:off x="1350" y="3408"/>
                <a:ext cx="2892" cy="1"/>
              </a:xfrm>
              <a:prstGeom prst="line">
                <a:avLst/>
              </a:prstGeom>
              <a:noFill/>
              <a:ln w="11113">
                <a:solidFill>
                  <a:srgbClr val="000000"/>
                </a:solidFill>
                <a:round/>
                <a:headEnd/>
                <a:tailEnd/>
              </a:ln>
            </p:spPr>
            <p:txBody>
              <a:bodyPr/>
              <a:lstStyle/>
              <a:p>
                <a:endParaRPr lang="zh-TW" altLang="en-US"/>
              </a:p>
            </p:txBody>
          </p:sp>
        </p:grpSp>
      </p:grpSp>
      <p:grpSp>
        <p:nvGrpSpPr>
          <p:cNvPr id="6" name="Group 651"/>
          <p:cNvGrpSpPr>
            <a:grpSpLocks/>
          </p:cNvGrpSpPr>
          <p:nvPr/>
        </p:nvGrpSpPr>
        <p:grpSpPr bwMode="auto">
          <a:xfrm>
            <a:off x="2425700" y="4225925"/>
            <a:ext cx="223838" cy="976313"/>
            <a:chOff x="1528" y="2635"/>
            <a:chExt cx="141" cy="615"/>
          </a:xfrm>
        </p:grpSpPr>
        <p:sp>
          <p:nvSpPr>
            <p:cNvPr id="53270" name="Freeform 625"/>
            <p:cNvSpPr>
              <a:spLocks/>
            </p:cNvSpPr>
            <p:nvPr/>
          </p:nvSpPr>
          <p:spPr bwMode="auto">
            <a:xfrm>
              <a:off x="1591" y="3016"/>
              <a:ext cx="78" cy="234"/>
            </a:xfrm>
            <a:custGeom>
              <a:avLst/>
              <a:gdLst>
                <a:gd name="T0" fmla="*/ 0 w 47"/>
                <a:gd name="T1" fmla="*/ 0 h 215"/>
                <a:gd name="T2" fmla="*/ 0 w 47"/>
                <a:gd name="T3" fmla="*/ 111 h 215"/>
                <a:gd name="T4" fmla="*/ 7 w 47"/>
                <a:gd name="T5" fmla="*/ 125 h 215"/>
                <a:gd name="T6" fmla="*/ 22 w 47"/>
                <a:gd name="T7" fmla="*/ 137 h 215"/>
                <a:gd name="T8" fmla="*/ 40 w 47"/>
                <a:gd name="T9" fmla="*/ 141 h 215"/>
                <a:gd name="T10" fmla="*/ 60 w 47"/>
                <a:gd name="T11" fmla="*/ 145 h 215"/>
                <a:gd name="T12" fmla="*/ 75 w 47"/>
                <a:gd name="T13" fmla="*/ 157 h 215"/>
                <a:gd name="T14" fmla="*/ 78 w 47"/>
                <a:gd name="T15" fmla="*/ 173 h 215"/>
                <a:gd name="T16" fmla="*/ 78 w 47"/>
                <a:gd name="T17" fmla="*/ 234 h 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215"/>
                <a:gd name="T29" fmla="*/ 47 w 47"/>
                <a:gd name="T30" fmla="*/ 215 h 2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215">
                  <a:moveTo>
                    <a:pt x="0" y="0"/>
                  </a:moveTo>
                  <a:lnTo>
                    <a:pt x="0" y="102"/>
                  </a:lnTo>
                  <a:lnTo>
                    <a:pt x="4" y="115"/>
                  </a:lnTo>
                  <a:lnTo>
                    <a:pt x="13" y="126"/>
                  </a:lnTo>
                  <a:lnTo>
                    <a:pt x="24" y="130"/>
                  </a:lnTo>
                  <a:lnTo>
                    <a:pt x="36" y="133"/>
                  </a:lnTo>
                  <a:lnTo>
                    <a:pt x="45" y="144"/>
                  </a:lnTo>
                  <a:lnTo>
                    <a:pt x="47" y="159"/>
                  </a:lnTo>
                  <a:lnTo>
                    <a:pt x="47" y="215"/>
                  </a:lnTo>
                </a:path>
              </a:pathLst>
            </a:custGeom>
            <a:noFill/>
            <a:ln w="38100">
              <a:solidFill>
                <a:srgbClr val="FF0066"/>
              </a:solidFill>
              <a:round/>
              <a:headEnd/>
              <a:tailEnd type="triangle" w="med" len="med"/>
            </a:ln>
          </p:spPr>
          <p:txBody>
            <a:bodyPr/>
            <a:lstStyle/>
            <a:p>
              <a:endParaRPr lang="zh-TW" altLang="en-US"/>
            </a:p>
          </p:txBody>
        </p:sp>
        <p:sp>
          <p:nvSpPr>
            <p:cNvPr id="53271" name="Line 644"/>
            <p:cNvSpPr>
              <a:spLocks noChangeShapeType="1"/>
            </p:cNvSpPr>
            <p:nvPr/>
          </p:nvSpPr>
          <p:spPr bwMode="auto">
            <a:xfrm>
              <a:off x="1536" y="2843"/>
              <a:ext cx="105" cy="0"/>
            </a:xfrm>
            <a:prstGeom prst="line">
              <a:avLst/>
            </a:prstGeom>
            <a:noFill/>
            <a:ln w="11113">
              <a:solidFill>
                <a:srgbClr val="000000"/>
              </a:solidFill>
              <a:round/>
              <a:headEnd/>
              <a:tailEnd/>
            </a:ln>
          </p:spPr>
          <p:txBody>
            <a:bodyPr/>
            <a:lstStyle/>
            <a:p>
              <a:endParaRPr lang="zh-TW" altLang="en-US"/>
            </a:p>
          </p:txBody>
        </p:sp>
        <p:sp>
          <p:nvSpPr>
            <p:cNvPr id="53272" name="Rectangle 645"/>
            <p:cNvSpPr>
              <a:spLocks noChangeArrowheads="1"/>
            </p:cNvSpPr>
            <p:nvPr/>
          </p:nvSpPr>
          <p:spPr bwMode="auto">
            <a:xfrm>
              <a:off x="1528" y="2635"/>
              <a:ext cx="116" cy="221"/>
            </a:xfrm>
            <a:prstGeom prst="rect">
              <a:avLst/>
            </a:prstGeom>
            <a:noFill/>
            <a:ln w="9525">
              <a:noFill/>
              <a:miter lim="800000"/>
              <a:headEnd/>
              <a:tailEnd/>
            </a:ln>
          </p:spPr>
          <p:txBody>
            <a:bodyPr wrap="none" lIns="0" tIns="0" rIns="0" bIns="0">
              <a:spAutoFit/>
            </a:bodyPr>
            <a:lstStyle/>
            <a:p>
              <a:r>
                <a:rPr lang="en-US" altLang="zh-TW" sz="2300" b="1" i="1">
                  <a:solidFill>
                    <a:srgbClr val="000000"/>
                  </a:solidFill>
                  <a:latin typeface="Symbol" pitchFamily="18" charset="2"/>
                </a:rPr>
                <a:t>a</a:t>
              </a:r>
              <a:endParaRPr lang="en-US" altLang="zh-TW" b="1"/>
            </a:p>
          </p:txBody>
        </p:sp>
        <p:sp>
          <p:nvSpPr>
            <p:cNvPr id="53273" name="Rectangle 646"/>
            <p:cNvSpPr>
              <a:spLocks noChangeArrowheads="1"/>
            </p:cNvSpPr>
            <p:nvPr/>
          </p:nvSpPr>
          <p:spPr bwMode="auto">
            <a:xfrm>
              <a:off x="1546" y="2816"/>
              <a:ext cx="92" cy="221"/>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Times New Roman" pitchFamily="18" charset="0"/>
                </a:rPr>
                <a:t>2</a:t>
              </a:r>
              <a:endParaRPr lang="en-US" altLang="zh-TW" b="1"/>
            </a:p>
          </p:txBody>
        </p:sp>
      </p:grpSp>
      <p:grpSp>
        <p:nvGrpSpPr>
          <p:cNvPr id="7" name="Group 652"/>
          <p:cNvGrpSpPr>
            <a:grpSpLocks/>
          </p:cNvGrpSpPr>
          <p:nvPr/>
        </p:nvGrpSpPr>
        <p:grpSpPr bwMode="auto">
          <a:xfrm>
            <a:off x="6215063" y="4225925"/>
            <a:ext cx="222250" cy="976313"/>
            <a:chOff x="3915" y="2635"/>
            <a:chExt cx="140" cy="615"/>
          </a:xfrm>
        </p:grpSpPr>
        <p:sp>
          <p:nvSpPr>
            <p:cNvPr id="53266" name="Freeform 628"/>
            <p:cNvSpPr>
              <a:spLocks/>
            </p:cNvSpPr>
            <p:nvPr/>
          </p:nvSpPr>
          <p:spPr bwMode="auto">
            <a:xfrm>
              <a:off x="3915" y="3016"/>
              <a:ext cx="87" cy="234"/>
            </a:xfrm>
            <a:custGeom>
              <a:avLst/>
              <a:gdLst>
                <a:gd name="T0" fmla="*/ 87 w 47"/>
                <a:gd name="T1" fmla="*/ 0 h 215"/>
                <a:gd name="T2" fmla="*/ 87 w 47"/>
                <a:gd name="T3" fmla="*/ 111 h 215"/>
                <a:gd name="T4" fmla="*/ 81 w 47"/>
                <a:gd name="T5" fmla="*/ 125 h 215"/>
                <a:gd name="T6" fmla="*/ 65 w 47"/>
                <a:gd name="T7" fmla="*/ 137 h 215"/>
                <a:gd name="T8" fmla="*/ 44 w 47"/>
                <a:gd name="T9" fmla="*/ 141 h 215"/>
                <a:gd name="T10" fmla="*/ 20 w 47"/>
                <a:gd name="T11" fmla="*/ 145 h 215"/>
                <a:gd name="T12" fmla="*/ 4 w 47"/>
                <a:gd name="T13" fmla="*/ 157 h 215"/>
                <a:gd name="T14" fmla="*/ 0 w 47"/>
                <a:gd name="T15" fmla="*/ 173 h 215"/>
                <a:gd name="T16" fmla="*/ 0 w 47"/>
                <a:gd name="T17" fmla="*/ 234 h 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215"/>
                <a:gd name="T29" fmla="*/ 47 w 47"/>
                <a:gd name="T30" fmla="*/ 215 h 2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215">
                  <a:moveTo>
                    <a:pt x="47" y="0"/>
                  </a:moveTo>
                  <a:lnTo>
                    <a:pt x="47" y="102"/>
                  </a:lnTo>
                  <a:lnTo>
                    <a:pt x="44" y="115"/>
                  </a:lnTo>
                  <a:lnTo>
                    <a:pt x="35" y="126"/>
                  </a:lnTo>
                  <a:lnTo>
                    <a:pt x="24" y="130"/>
                  </a:lnTo>
                  <a:lnTo>
                    <a:pt x="11" y="133"/>
                  </a:lnTo>
                  <a:lnTo>
                    <a:pt x="2" y="144"/>
                  </a:lnTo>
                  <a:lnTo>
                    <a:pt x="0" y="159"/>
                  </a:lnTo>
                  <a:lnTo>
                    <a:pt x="0" y="215"/>
                  </a:lnTo>
                </a:path>
              </a:pathLst>
            </a:custGeom>
            <a:noFill/>
            <a:ln w="38100">
              <a:solidFill>
                <a:srgbClr val="FF0066"/>
              </a:solidFill>
              <a:round/>
              <a:headEnd/>
              <a:tailEnd type="triangle" w="med" len="med"/>
            </a:ln>
          </p:spPr>
          <p:txBody>
            <a:bodyPr/>
            <a:lstStyle/>
            <a:p>
              <a:endParaRPr lang="zh-TW" altLang="en-US"/>
            </a:p>
          </p:txBody>
        </p:sp>
        <p:sp>
          <p:nvSpPr>
            <p:cNvPr id="53267" name="Line 647"/>
            <p:cNvSpPr>
              <a:spLocks noChangeShapeType="1"/>
            </p:cNvSpPr>
            <p:nvPr/>
          </p:nvSpPr>
          <p:spPr bwMode="auto">
            <a:xfrm>
              <a:off x="3941" y="2843"/>
              <a:ext cx="106" cy="0"/>
            </a:xfrm>
            <a:prstGeom prst="line">
              <a:avLst/>
            </a:prstGeom>
            <a:noFill/>
            <a:ln w="11113">
              <a:solidFill>
                <a:srgbClr val="000000"/>
              </a:solidFill>
              <a:round/>
              <a:headEnd/>
              <a:tailEnd/>
            </a:ln>
          </p:spPr>
          <p:txBody>
            <a:bodyPr/>
            <a:lstStyle/>
            <a:p>
              <a:endParaRPr lang="zh-TW" altLang="en-US"/>
            </a:p>
          </p:txBody>
        </p:sp>
        <p:sp>
          <p:nvSpPr>
            <p:cNvPr id="53268" name="Rectangle 648"/>
            <p:cNvSpPr>
              <a:spLocks noChangeArrowheads="1"/>
            </p:cNvSpPr>
            <p:nvPr/>
          </p:nvSpPr>
          <p:spPr bwMode="auto">
            <a:xfrm>
              <a:off x="3939" y="2635"/>
              <a:ext cx="116" cy="221"/>
            </a:xfrm>
            <a:prstGeom prst="rect">
              <a:avLst/>
            </a:prstGeom>
            <a:noFill/>
            <a:ln w="9525">
              <a:noFill/>
              <a:miter lim="800000"/>
              <a:headEnd/>
              <a:tailEnd/>
            </a:ln>
          </p:spPr>
          <p:txBody>
            <a:bodyPr wrap="none" lIns="0" tIns="0" rIns="0" bIns="0">
              <a:spAutoFit/>
            </a:bodyPr>
            <a:lstStyle/>
            <a:p>
              <a:r>
                <a:rPr lang="en-US" altLang="zh-TW" sz="2300" b="1" i="1">
                  <a:solidFill>
                    <a:srgbClr val="000000"/>
                  </a:solidFill>
                  <a:latin typeface="Symbol" pitchFamily="18" charset="2"/>
                </a:rPr>
                <a:t>a</a:t>
              </a:r>
              <a:endParaRPr lang="en-US" altLang="zh-TW" b="1"/>
            </a:p>
          </p:txBody>
        </p:sp>
        <p:sp>
          <p:nvSpPr>
            <p:cNvPr id="53269" name="Rectangle 649"/>
            <p:cNvSpPr>
              <a:spLocks noChangeArrowheads="1"/>
            </p:cNvSpPr>
            <p:nvPr/>
          </p:nvSpPr>
          <p:spPr bwMode="auto">
            <a:xfrm>
              <a:off x="3956" y="2816"/>
              <a:ext cx="91" cy="221"/>
            </a:xfrm>
            <a:prstGeom prst="rect">
              <a:avLst/>
            </a:prstGeom>
            <a:noFill/>
            <a:ln w="9525">
              <a:noFill/>
              <a:miter lim="800000"/>
              <a:headEnd/>
              <a:tailEnd/>
            </a:ln>
          </p:spPr>
          <p:txBody>
            <a:bodyPr wrap="none" lIns="0" tIns="0" rIns="0" bIns="0">
              <a:spAutoFit/>
            </a:bodyPr>
            <a:lstStyle/>
            <a:p>
              <a:r>
                <a:rPr lang="en-US" altLang="zh-TW" sz="2300" b="1">
                  <a:solidFill>
                    <a:srgbClr val="000000"/>
                  </a:solidFill>
                  <a:latin typeface="Times New Roman" pitchFamily="18" charset="0"/>
                </a:rPr>
                <a:t>2</a:t>
              </a:r>
              <a:endParaRPr lang="en-US" altLang="zh-TW" b="1"/>
            </a:p>
          </p:txBody>
        </p:sp>
      </p:grpSp>
      <p:sp>
        <p:nvSpPr>
          <p:cNvPr id="49" name="Rectangle 31"/>
          <p:cNvSpPr>
            <a:spLocks noChangeArrowheads="1"/>
          </p:cNvSpPr>
          <p:nvPr/>
        </p:nvSpPr>
        <p:spPr bwMode="auto">
          <a:xfrm>
            <a:off x="0" y="6572250"/>
            <a:ext cx="3786188" cy="285750"/>
          </a:xfrm>
          <a:prstGeom prst="rect">
            <a:avLst/>
          </a:prstGeom>
          <a:noFill/>
          <a:ln w="9525">
            <a:noFill/>
            <a:miter lim="800000"/>
            <a:headEnd/>
            <a:tailEnd/>
          </a:ln>
          <a:effectLst>
            <a:outerShdw dist="17961" dir="2700000" algn="ctr" rotWithShape="0">
              <a:schemeClr val="tx1"/>
            </a:outerShdw>
          </a:effectLst>
        </p:spPr>
        <p:txBody>
          <a:bodyPr anchor="ctr"/>
          <a:lstStyle/>
          <a:p>
            <a:pPr>
              <a:defRPr/>
            </a:pPr>
            <a:r>
              <a:rPr lang="zh-TW" altLang="en-US" sz="1400" dirty="0">
                <a:solidFill>
                  <a:srgbClr val="0000FF"/>
                </a:solidFill>
                <a:latin typeface="標楷體" pitchFamily="65" charset="-120"/>
                <a:ea typeface="標楷體" pitchFamily="65" charset="-120"/>
              </a:rPr>
              <a:t>江建良編著，統計學，</a:t>
            </a:r>
            <a:r>
              <a:rPr lang="zh-TW" altLang="en-US" sz="1400" dirty="0">
                <a:solidFill>
                  <a:srgbClr val="000000"/>
                </a:solidFill>
                <a:latin typeface="標楷體" pitchFamily="65" charset="-120"/>
                <a:ea typeface="標楷體" pitchFamily="65" charset="-120"/>
              </a:rPr>
              <a:t>普林斯頓國際有限公司</a:t>
            </a:r>
            <a:r>
              <a:rPr lang="zh-TW" altLang="en-US" sz="1400" dirty="0">
                <a:solidFill>
                  <a:srgbClr val="0000FF"/>
                </a:solidFill>
                <a:latin typeface="標楷體" pitchFamily="65" charset="-120"/>
                <a:ea typeface="標楷體" pitchFamily="65" charset="-120"/>
              </a:rPr>
              <a:t> </a:t>
            </a:r>
          </a:p>
        </p:txBody>
      </p:sp>
      <p:sp>
        <p:nvSpPr>
          <p:cNvPr id="53265" name="投影片編號版面配置區 49"/>
          <p:cNvSpPr>
            <a:spLocks noGrp="1"/>
          </p:cNvSpPr>
          <p:nvPr>
            <p:ph type="sldNum" sz="quarter" idx="12"/>
          </p:nvPr>
        </p:nvSpPr>
        <p:spPr bwMode="auto">
          <a:noFill/>
          <a:ln>
            <a:miter lim="800000"/>
            <a:headEnd/>
            <a:tailEnd/>
          </a:ln>
        </p:spPr>
        <p:txBody>
          <a:bodyPr/>
          <a:lstStyle/>
          <a:p>
            <a:fld id="{9C5EC891-F1D3-48B3-AD93-C5340E7A4566}" type="slidenum">
              <a:rPr lang="en-US" altLang="zh-TW" smtClean="0"/>
              <a:pPr/>
              <a:t>37</a:t>
            </a:fld>
            <a:endParaRPr lang="en-US" altLang="zh-TW" smtClean="0"/>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941"/>
                                        </p:tgtEl>
                                        <p:attrNameLst>
                                          <p:attrName>style.visibility</p:attrName>
                                        </p:attrNameLst>
                                      </p:cBhvr>
                                      <p:to>
                                        <p:strVal val="visible"/>
                                      </p:to>
                                    </p:set>
                                    <p:animEffect transition="in" filter="blinds(horizontal)">
                                      <p:cBhvr>
                                        <p:cTn id="7" dur="500"/>
                                        <p:tgtEl>
                                          <p:spTgt spid="14941"/>
                                        </p:tgtEl>
                                      </p:cBhvr>
                                    </p:animEffect>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942"/>
                                        </p:tgtEl>
                                        <p:attrNameLst>
                                          <p:attrName>style.visibility</p:attrName>
                                        </p:attrNameLst>
                                      </p:cBhvr>
                                      <p:to>
                                        <p:strVal val="visible"/>
                                      </p:to>
                                    </p:set>
                                    <p:anim calcmode="lin" valueType="num">
                                      <p:cBhvr additive="base">
                                        <p:cTn id="11" dur="500" fill="hold"/>
                                        <p:tgtEl>
                                          <p:spTgt spid="14942"/>
                                        </p:tgtEl>
                                        <p:attrNameLst>
                                          <p:attrName>ppt_x</p:attrName>
                                        </p:attrNameLst>
                                      </p:cBhvr>
                                      <p:tavLst>
                                        <p:tav tm="0">
                                          <p:val>
                                            <p:strVal val="0-#ppt_w/2"/>
                                          </p:val>
                                        </p:tav>
                                        <p:tav tm="100000">
                                          <p:val>
                                            <p:strVal val="#ppt_x"/>
                                          </p:val>
                                        </p:tav>
                                      </p:tavLst>
                                    </p:anim>
                                    <p:anim calcmode="lin" valueType="num">
                                      <p:cBhvr additive="base">
                                        <p:cTn id="12" dur="500" fill="hold"/>
                                        <p:tgtEl>
                                          <p:spTgt spid="149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suction.wav"/>
                                        </p:tgtEl>
                                      </p:cMediaNode>
                                    </p:audio>
                                  </p:subTnLst>
                                </p:cTn>
                              </p:par>
                            </p:childTnLst>
                          </p:cTn>
                        </p:par>
                        <p:par>
                          <p:cTn id="13" fill="hold">
                            <p:stCondLst>
                              <p:cond delay="1000"/>
                            </p:stCondLst>
                            <p:childTnLst>
                              <p:par>
                                <p:cTn id="14" presetID="53"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subTnLst>
                                    <p:audio>
                                      <p:cMediaNode>
                                        <p:cTn display="0" masterRel="sameClick">
                                          <p:stCondLst>
                                            <p:cond evt="begin" delay="0">
                                              <p:tn val="14"/>
                                            </p:cond>
                                          </p:stCondLst>
                                          <p:endCondLst>
                                            <p:cond evt="onStopAudio" delay="0">
                                              <p:tgtEl>
                                                <p:sldTgt/>
                                              </p:tgtEl>
                                            </p:cond>
                                          </p:endCondLst>
                                        </p:cTn>
                                        <p:tgtEl>
                                          <p:sndTgt r:embed="rId4" name="camera.wav"/>
                                        </p:tgtEl>
                                      </p:cMediaNode>
                                    </p:audio>
                                  </p:sub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subTnLst>
                                    <p:audio>
                                      <p:cMediaNode>
                                        <p:cTn display="0" masterRel="sameClick">
                                          <p:stCondLst>
                                            <p:cond evt="begin" delay="0">
                                              <p:tn val="20"/>
                                            </p:cond>
                                          </p:stCondLst>
                                          <p:endCondLst>
                                            <p:cond evt="onStopAudio" delay="0">
                                              <p:tgtEl>
                                                <p:sldTgt/>
                                              </p:tgtEl>
                                            </p:cond>
                                          </p:endCondLst>
                                        </p:cTn>
                                        <p:tgtEl>
                                          <p:sndTgt r:embed="rId5" name="laser.wav"/>
                                        </p:tgtEl>
                                      </p:cMediaNode>
                                    </p:audio>
                                  </p:sub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subTnLst>
                                    <p:audio>
                                      <p:cMediaNode>
                                        <p:cTn display="0" masterRel="sameClick">
                                          <p:stCondLst>
                                            <p:cond evt="begin" delay="0">
                                              <p:tn val="24"/>
                                            </p:cond>
                                          </p:stCondLst>
                                          <p:endCondLst>
                                            <p:cond evt="onStopAudio" delay="0">
                                              <p:tgtEl>
                                                <p:sldTgt/>
                                              </p:tgtEl>
                                            </p:cond>
                                          </p:endCondLst>
                                        </p:cTn>
                                        <p:tgtEl>
                                          <p:sndTgt r:embed="rId6" name="voltage.wav"/>
                                        </p:tgtEl>
                                      </p:cMediaNode>
                                    </p:audio>
                                  </p:subTnLst>
                                </p:cTn>
                              </p:par>
                              <p:par>
                                <p:cTn id="27" presetID="22" presetClass="entr" presetSubtype="8" fill="hold" grpId="0" nodeType="withEffect">
                                  <p:stCondLst>
                                    <p:cond delay="0"/>
                                  </p:stCondLst>
                                  <p:childTnLst>
                                    <p:set>
                                      <p:cBhvr>
                                        <p:cTn id="28" dur="1" fill="hold">
                                          <p:stCondLst>
                                            <p:cond delay="0"/>
                                          </p:stCondLst>
                                        </p:cTn>
                                        <p:tgtEl>
                                          <p:spTgt spid="14959"/>
                                        </p:tgtEl>
                                        <p:attrNameLst>
                                          <p:attrName>style.visibility</p:attrName>
                                        </p:attrNameLst>
                                      </p:cBhvr>
                                      <p:to>
                                        <p:strVal val="visible"/>
                                      </p:to>
                                    </p:set>
                                    <p:animEffect transition="in" filter="wipe(left)">
                                      <p:cBhvr>
                                        <p:cTn id="29" dur="500"/>
                                        <p:tgtEl>
                                          <p:spTgt spid="14959"/>
                                        </p:tgtEl>
                                      </p:cBhvr>
                                    </p:animEffect>
                                  </p:childTnLst>
                                  <p:subTnLst>
                                    <p:audio>
                                      <p:cMediaNode>
                                        <p:cTn display="0" masterRel="sameClick">
                                          <p:stCondLst>
                                            <p:cond evt="begin" delay="0">
                                              <p:tn val="27"/>
                                            </p:cond>
                                          </p:stCondLst>
                                          <p:endCondLst>
                                            <p:cond evt="onStopAudio" delay="0">
                                              <p:tgtEl>
                                                <p:sldTgt/>
                                              </p:tgtEl>
                                            </p:cond>
                                          </p:endCondLst>
                                        </p:cTn>
                                        <p:tgtEl>
                                          <p:sndTgt r:embed="rId6" name="voltage.wav"/>
                                        </p:tgtEl>
                                      </p:cMediaNode>
                                    </p:audio>
                                  </p:sub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subTnLst>
                                    <p:audio>
                                      <p:cMediaNode>
                                        <p:cTn display="0" masterRel="sameClick">
                                          <p:stCondLst>
                                            <p:cond evt="begin" delay="0">
                                              <p:tn val="31"/>
                                            </p:cond>
                                          </p:stCondLst>
                                          <p:endCondLst>
                                            <p:cond evt="onStopAudio" delay="0">
                                              <p:tgtEl>
                                                <p:sldTgt/>
                                              </p:tgtEl>
                                            </p:cond>
                                          </p:endCondLst>
                                        </p:cTn>
                                        <p:tgtEl>
                                          <p:sndTgt r:embed="rId6" name="voltage.wav"/>
                                        </p:tgtEl>
                                      </p:cMediaNode>
                                    </p:audio>
                                  </p:subTnLst>
                                </p:cTn>
                              </p:par>
                              <p:par>
                                <p:cTn id="34" presetID="22" presetClass="entr" presetSubtype="4" fill="hold" grpId="0" nodeType="withEffect">
                                  <p:stCondLst>
                                    <p:cond delay="0"/>
                                  </p:stCondLst>
                                  <p:childTnLst>
                                    <p:set>
                                      <p:cBhvr>
                                        <p:cTn id="35" dur="1" fill="hold">
                                          <p:stCondLst>
                                            <p:cond delay="0"/>
                                          </p:stCondLst>
                                        </p:cTn>
                                        <p:tgtEl>
                                          <p:spTgt spid="14963"/>
                                        </p:tgtEl>
                                        <p:attrNameLst>
                                          <p:attrName>style.visibility</p:attrName>
                                        </p:attrNameLst>
                                      </p:cBhvr>
                                      <p:to>
                                        <p:strVal val="visible"/>
                                      </p:to>
                                    </p:set>
                                    <p:animEffect transition="in" filter="wipe(down)">
                                      <p:cBhvr>
                                        <p:cTn id="36" dur="500"/>
                                        <p:tgtEl>
                                          <p:spTgt spid="14963"/>
                                        </p:tgtEl>
                                      </p:cBhvr>
                                    </p:animEffect>
                                  </p:childTnLst>
                                  <p:subTnLst>
                                    <p:audio>
                                      <p:cMediaNode>
                                        <p:cTn display="0" masterRel="sameClick">
                                          <p:stCondLst>
                                            <p:cond evt="begin" delay="0">
                                              <p:tn val="34"/>
                                            </p:cond>
                                          </p:stCondLst>
                                          <p:endCondLst>
                                            <p:cond evt="onStopAudio" delay="0">
                                              <p:tgtEl>
                                                <p:sldTgt/>
                                              </p:tgtEl>
                                            </p:cond>
                                          </p:endCondLst>
                                        </p:cTn>
                                        <p:tgtEl>
                                          <p:sndTgt r:embed="rId6" name="voltage.wav"/>
                                        </p:tgtEl>
                                      </p:cMediaNode>
                                    </p:audio>
                                  </p:subTnLst>
                                </p:cTn>
                              </p:par>
                            </p:childTnLst>
                          </p:cTn>
                        </p:par>
                        <p:par>
                          <p:cTn id="37" fill="hold">
                            <p:stCondLst>
                              <p:cond delay="3500"/>
                            </p:stCondLst>
                            <p:childTnLst>
                              <p:par>
                                <p:cTn id="38" presetID="55" presetClass="entr" presetSubtype="0" fill="hold" grpId="0" nodeType="afterEffect">
                                  <p:stCondLst>
                                    <p:cond delay="0"/>
                                  </p:stCondLst>
                                  <p:childTnLst>
                                    <p:set>
                                      <p:cBhvr>
                                        <p:cTn id="39" dur="1" fill="hold">
                                          <p:stCondLst>
                                            <p:cond delay="0"/>
                                          </p:stCondLst>
                                        </p:cTn>
                                        <p:tgtEl>
                                          <p:spTgt spid="14970"/>
                                        </p:tgtEl>
                                        <p:attrNameLst>
                                          <p:attrName>style.visibility</p:attrName>
                                        </p:attrNameLst>
                                      </p:cBhvr>
                                      <p:to>
                                        <p:strVal val="visible"/>
                                      </p:to>
                                    </p:set>
                                    <p:anim calcmode="lin" valueType="num">
                                      <p:cBhvr>
                                        <p:cTn id="40" dur="500" fill="hold"/>
                                        <p:tgtEl>
                                          <p:spTgt spid="14970"/>
                                        </p:tgtEl>
                                        <p:attrNameLst>
                                          <p:attrName>ppt_w</p:attrName>
                                        </p:attrNameLst>
                                      </p:cBhvr>
                                      <p:tavLst>
                                        <p:tav tm="0">
                                          <p:val>
                                            <p:strVal val="#ppt_w*0.70"/>
                                          </p:val>
                                        </p:tav>
                                        <p:tav tm="100000">
                                          <p:val>
                                            <p:strVal val="#ppt_w"/>
                                          </p:val>
                                        </p:tav>
                                      </p:tavLst>
                                    </p:anim>
                                    <p:anim calcmode="lin" valueType="num">
                                      <p:cBhvr>
                                        <p:cTn id="41" dur="500" fill="hold"/>
                                        <p:tgtEl>
                                          <p:spTgt spid="14970"/>
                                        </p:tgtEl>
                                        <p:attrNameLst>
                                          <p:attrName>ppt_h</p:attrName>
                                        </p:attrNameLst>
                                      </p:cBhvr>
                                      <p:tavLst>
                                        <p:tav tm="0">
                                          <p:val>
                                            <p:strVal val="#ppt_h"/>
                                          </p:val>
                                        </p:tav>
                                        <p:tav tm="100000">
                                          <p:val>
                                            <p:strVal val="#ppt_h"/>
                                          </p:val>
                                        </p:tav>
                                      </p:tavLst>
                                    </p:anim>
                                    <p:animEffect transition="in" filter="fade">
                                      <p:cBhvr>
                                        <p:cTn id="42" dur="500"/>
                                        <p:tgtEl>
                                          <p:spTgt spid="14970"/>
                                        </p:tgtEl>
                                      </p:cBhvr>
                                    </p:animEffect>
                                  </p:childTnLst>
                                  <p:subTnLst>
                                    <p:audio>
                                      <p:cMediaNode>
                                        <p:cTn display="0" masterRel="sameClick">
                                          <p:stCondLst>
                                            <p:cond evt="begin" delay="0">
                                              <p:tn val="38"/>
                                            </p:cond>
                                          </p:stCondLst>
                                          <p:endCondLst>
                                            <p:cond evt="onStopAudio" delay="0">
                                              <p:tgtEl>
                                                <p:sldTgt/>
                                              </p:tgtEl>
                                            </p:cond>
                                          </p:endCondLst>
                                        </p:cTn>
                                        <p:tgtEl>
                                          <p:sndTgt r:embed="rId6" name="voltage.wav"/>
                                        </p:tgtEl>
                                      </p:cMediaNode>
                                    </p:audio>
                                  </p:subTnLst>
                                </p:cTn>
                              </p:par>
                              <p:par>
                                <p:cTn id="43" presetID="55" presetClass="entr" presetSubtype="0" fill="hold" grpId="0" nodeType="withEffect">
                                  <p:stCondLst>
                                    <p:cond delay="0"/>
                                  </p:stCondLst>
                                  <p:childTnLst>
                                    <p:set>
                                      <p:cBhvr>
                                        <p:cTn id="44" dur="1" fill="hold">
                                          <p:stCondLst>
                                            <p:cond delay="0"/>
                                          </p:stCondLst>
                                        </p:cTn>
                                        <p:tgtEl>
                                          <p:spTgt spid="14974"/>
                                        </p:tgtEl>
                                        <p:attrNameLst>
                                          <p:attrName>style.visibility</p:attrName>
                                        </p:attrNameLst>
                                      </p:cBhvr>
                                      <p:to>
                                        <p:strVal val="visible"/>
                                      </p:to>
                                    </p:set>
                                    <p:anim calcmode="lin" valueType="num">
                                      <p:cBhvr>
                                        <p:cTn id="45" dur="500" fill="hold"/>
                                        <p:tgtEl>
                                          <p:spTgt spid="14974"/>
                                        </p:tgtEl>
                                        <p:attrNameLst>
                                          <p:attrName>ppt_w</p:attrName>
                                        </p:attrNameLst>
                                      </p:cBhvr>
                                      <p:tavLst>
                                        <p:tav tm="0">
                                          <p:val>
                                            <p:strVal val="#ppt_w*0.70"/>
                                          </p:val>
                                        </p:tav>
                                        <p:tav tm="100000">
                                          <p:val>
                                            <p:strVal val="#ppt_w"/>
                                          </p:val>
                                        </p:tav>
                                      </p:tavLst>
                                    </p:anim>
                                    <p:anim calcmode="lin" valueType="num">
                                      <p:cBhvr>
                                        <p:cTn id="46" dur="500" fill="hold"/>
                                        <p:tgtEl>
                                          <p:spTgt spid="14974"/>
                                        </p:tgtEl>
                                        <p:attrNameLst>
                                          <p:attrName>ppt_h</p:attrName>
                                        </p:attrNameLst>
                                      </p:cBhvr>
                                      <p:tavLst>
                                        <p:tav tm="0">
                                          <p:val>
                                            <p:strVal val="#ppt_h"/>
                                          </p:val>
                                        </p:tav>
                                        <p:tav tm="100000">
                                          <p:val>
                                            <p:strVal val="#ppt_h"/>
                                          </p:val>
                                        </p:tav>
                                      </p:tavLst>
                                    </p:anim>
                                    <p:animEffect transition="in" filter="fade">
                                      <p:cBhvr>
                                        <p:cTn id="47" dur="500"/>
                                        <p:tgtEl>
                                          <p:spTgt spid="14974"/>
                                        </p:tgtEl>
                                      </p:cBhvr>
                                    </p:animEffect>
                                  </p:childTnLst>
                                  <p:subTnLst>
                                    <p:audio>
                                      <p:cMediaNode>
                                        <p:cTn display="0" masterRel="sameClick">
                                          <p:stCondLst>
                                            <p:cond evt="begin" delay="0">
                                              <p:tn val="43"/>
                                            </p:cond>
                                          </p:stCondLst>
                                          <p:endCondLst>
                                            <p:cond evt="onStopAudio" delay="0">
                                              <p:tgtEl>
                                                <p:sldTgt/>
                                              </p:tgtEl>
                                            </p:cond>
                                          </p:endCondLst>
                                        </p:cTn>
                                        <p:tgtEl>
                                          <p:sndTgt r:embed="rId6"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41" grpId="0"/>
      <p:bldP spid="14942" grpId="0"/>
      <p:bldP spid="14959" grpId="0" animBg="1"/>
      <p:bldP spid="14963" grpId="0" animBg="1"/>
      <p:bldP spid="14970" grpId="0" animBg="1"/>
      <p:bldP spid="149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5" name="AutoShape 35"/>
          <p:cNvSpPr>
            <a:spLocks noChangeArrowheads="1"/>
          </p:cNvSpPr>
          <p:nvPr/>
        </p:nvSpPr>
        <p:spPr bwMode="auto">
          <a:xfrm>
            <a:off x="460375" y="214312"/>
            <a:ext cx="8191500" cy="7762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zh-TW" altLang="en-US"/>
          </a:p>
        </p:txBody>
      </p:sp>
      <p:sp>
        <p:nvSpPr>
          <p:cNvPr id="15380" name="Rectangle 20"/>
          <p:cNvSpPr>
            <a:spLocks noGrp="1" noChangeArrowheads="1"/>
          </p:cNvSpPr>
          <p:nvPr>
            <p:ph type="title" sz="quarter"/>
          </p:nvPr>
        </p:nvSpPr>
        <p:spPr>
          <a:xfrm>
            <a:off x="457200" y="271463"/>
            <a:ext cx="8229600" cy="593725"/>
          </a:xfrm>
        </p:spPr>
        <p:txBody>
          <a:bodyPr/>
          <a:lstStyle/>
          <a:p>
            <a:pPr algn="ctr">
              <a:defRPr/>
            </a:pPr>
            <a:r>
              <a:rPr lang="zh-TW" altLang="en-US" sz="3200" dirty="0" smtClean="0">
                <a:solidFill>
                  <a:srgbClr val="800000"/>
                </a:solidFill>
                <a:latin typeface="華康粗黑體" pitchFamily="49" charset="-120"/>
                <a:ea typeface="華康粗黑體" pitchFamily="49" charset="-120"/>
              </a:rPr>
              <a:t>統計</a:t>
            </a:r>
            <a:r>
              <a:rPr lang="zh-TW" altLang="en-US" sz="3200" dirty="0">
                <a:solidFill>
                  <a:srgbClr val="800000"/>
                </a:solidFill>
                <a:latin typeface="華康粗黑體" pitchFamily="49" charset="-120"/>
                <a:ea typeface="華康粗黑體" pitchFamily="49" charset="-120"/>
              </a:rPr>
              <a:t>假設檢定概念</a:t>
            </a:r>
          </a:p>
        </p:txBody>
      </p:sp>
      <p:sp>
        <p:nvSpPr>
          <p:cNvPr id="15642" name="Text Box 282"/>
          <p:cNvSpPr txBox="1">
            <a:spLocks noChangeArrowheads="1"/>
          </p:cNvSpPr>
          <p:nvPr/>
        </p:nvSpPr>
        <p:spPr bwMode="auto">
          <a:xfrm>
            <a:off x="852488" y="1152525"/>
            <a:ext cx="4206875" cy="519113"/>
          </a:xfrm>
          <a:prstGeom prst="rect">
            <a:avLst/>
          </a:prstGeom>
          <a:noFill/>
          <a:ln w="9525" algn="ctr">
            <a:noFill/>
            <a:miter lim="800000"/>
            <a:headEnd/>
            <a:tailEnd/>
          </a:ln>
        </p:spPr>
        <p:txBody>
          <a:bodyPr>
            <a:spAutoFit/>
          </a:bodyPr>
          <a:lstStyle/>
          <a:p>
            <a:pPr>
              <a:spcBef>
                <a:spcPct val="50000"/>
              </a:spcBef>
              <a:buFontTx/>
              <a:buBlip>
                <a:blip r:embed="rId7"/>
              </a:buBlip>
            </a:pPr>
            <a:r>
              <a:rPr lang="en-US" altLang="zh-TW" sz="2800" b="1">
                <a:solidFill>
                  <a:srgbClr val="0000FF"/>
                </a:solidFill>
                <a:ea typeface="華康粗黑體" pitchFamily="49" charset="-120"/>
              </a:rPr>
              <a:t>  </a:t>
            </a:r>
            <a:r>
              <a:rPr lang="zh-TW" altLang="en-US" sz="2800" b="1">
                <a:solidFill>
                  <a:srgbClr val="0000FF"/>
                </a:solidFill>
                <a:ea typeface="華康粗黑體" pitchFamily="49" charset="-120"/>
              </a:rPr>
              <a:t>假設檢定模式的建立：</a:t>
            </a:r>
          </a:p>
        </p:txBody>
      </p:sp>
      <p:sp>
        <p:nvSpPr>
          <p:cNvPr id="15643" name="Text Box 283"/>
          <p:cNvSpPr txBox="1">
            <a:spLocks noChangeArrowheads="1"/>
          </p:cNvSpPr>
          <p:nvPr/>
        </p:nvSpPr>
        <p:spPr bwMode="auto">
          <a:xfrm>
            <a:off x="1389063" y="1879600"/>
            <a:ext cx="2106612" cy="457200"/>
          </a:xfrm>
          <a:prstGeom prst="rect">
            <a:avLst/>
          </a:prstGeom>
          <a:noFill/>
          <a:ln w="9525" algn="ctr">
            <a:noFill/>
            <a:miter lim="800000"/>
            <a:headEnd/>
            <a:tailEnd/>
          </a:ln>
        </p:spPr>
        <p:txBody>
          <a:bodyPr>
            <a:spAutoFit/>
          </a:bodyPr>
          <a:lstStyle/>
          <a:p>
            <a:pPr>
              <a:buFontTx/>
              <a:buBlip>
                <a:blip r:embed="rId8"/>
              </a:buBlip>
            </a:pPr>
            <a:r>
              <a:rPr lang="en-US" altLang="zh-TW">
                <a:ea typeface="標楷體" pitchFamily="65" charset="-120"/>
              </a:rPr>
              <a:t>  </a:t>
            </a:r>
            <a:r>
              <a:rPr lang="zh-TW" altLang="en-US" b="1">
                <a:solidFill>
                  <a:srgbClr val="008000"/>
                </a:solidFill>
                <a:ea typeface="華康粗黑體" pitchFamily="49" charset="-120"/>
              </a:rPr>
              <a:t>右尾檢定：</a:t>
            </a:r>
          </a:p>
        </p:txBody>
      </p:sp>
      <p:sp>
        <p:nvSpPr>
          <p:cNvPr id="15645" name="Freeform 285"/>
          <p:cNvSpPr>
            <a:spLocks/>
          </p:cNvSpPr>
          <p:nvPr/>
        </p:nvSpPr>
        <p:spPr bwMode="auto">
          <a:xfrm>
            <a:off x="5756275" y="5092700"/>
            <a:ext cx="1158875" cy="458788"/>
          </a:xfrm>
          <a:custGeom>
            <a:avLst/>
            <a:gdLst>
              <a:gd name="T0" fmla="*/ 0 w 785"/>
              <a:gd name="T1" fmla="*/ 0 h 324"/>
              <a:gd name="T2" fmla="*/ 0 w 785"/>
              <a:gd name="T3" fmla="*/ 458788 h 324"/>
              <a:gd name="T4" fmla="*/ 1158875 w 785"/>
              <a:gd name="T5" fmla="*/ 458788 h 324"/>
              <a:gd name="T6" fmla="*/ 1158875 w 785"/>
              <a:gd name="T7" fmla="*/ 363915 h 324"/>
              <a:gd name="T8" fmla="*/ 1099824 w 785"/>
              <a:gd name="T9" fmla="*/ 358251 h 324"/>
              <a:gd name="T10" fmla="*/ 1036344 w 785"/>
              <a:gd name="T11" fmla="*/ 358251 h 324"/>
              <a:gd name="T12" fmla="*/ 958102 w 785"/>
              <a:gd name="T13" fmla="*/ 349755 h 324"/>
              <a:gd name="T14" fmla="*/ 869525 w 785"/>
              <a:gd name="T15" fmla="*/ 334179 h 324"/>
              <a:gd name="T16" fmla="*/ 764710 w 785"/>
              <a:gd name="T17" fmla="*/ 314355 h 324"/>
              <a:gd name="T18" fmla="*/ 640703 w 785"/>
              <a:gd name="T19" fmla="*/ 281786 h 324"/>
              <a:gd name="T20" fmla="*/ 522601 w 785"/>
              <a:gd name="T21" fmla="*/ 249218 h 324"/>
              <a:gd name="T22" fmla="*/ 379402 w 785"/>
              <a:gd name="T23" fmla="*/ 198242 h 324"/>
              <a:gd name="T24" fmla="*/ 255395 w 785"/>
              <a:gd name="T25" fmla="*/ 143017 h 324"/>
              <a:gd name="T26" fmla="*/ 144675 w 785"/>
              <a:gd name="T27" fmla="*/ 83545 h 324"/>
              <a:gd name="T28" fmla="*/ 0 w 785"/>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5"/>
              <a:gd name="T46" fmla="*/ 0 h 324"/>
              <a:gd name="T47" fmla="*/ 785 w 785"/>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5" h="324">
                <a:moveTo>
                  <a:pt x="0" y="0"/>
                </a:moveTo>
                <a:lnTo>
                  <a:pt x="0" y="324"/>
                </a:lnTo>
                <a:lnTo>
                  <a:pt x="785" y="324"/>
                </a:lnTo>
                <a:lnTo>
                  <a:pt x="785" y="257"/>
                </a:lnTo>
                <a:lnTo>
                  <a:pt x="745" y="253"/>
                </a:lnTo>
                <a:lnTo>
                  <a:pt x="702" y="253"/>
                </a:lnTo>
                <a:lnTo>
                  <a:pt x="649" y="247"/>
                </a:lnTo>
                <a:lnTo>
                  <a:pt x="589" y="236"/>
                </a:lnTo>
                <a:lnTo>
                  <a:pt x="518" y="222"/>
                </a:lnTo>
                <a:lnTo>
                  <a:pt x="434" y="199"/>
                </a:lnTo>
                <a:lnTo>
                  <a:pt x="354" y="176"/>
                </a:lnTo>
                <a:lnTo>
                  <a:pt x="257" y="140"/>
                </a:lnTo>
                <a:lnTo>
                  <a:pt x="173" y="101"/>
                </a:lnTo>
                <a:lnTo>
                  <a:pt x="98" y="59"/>
                </a:lnTo>
                <a:lnTo>
                  <a:pt x="0" y="0"/>
                </a:lnTo>
                <a:close/>
              </a:path>
            </a:pathLst>
          </a:custGeom>
          <a:pattFill prst="ltUpDiag">
            <a:fgClr>
              <a:srgbClr val="009900"/>
            </a:fgClr>
            <a:bgClr>
              <a:srgbClr val="FFFFFF"/>
            </a:bgClr>
          </a:pattFill>
          <a:ln w="9525">
            <a:noFill/>
            <a:round/>
            <a:headEnd/>
            <a:tailEnd/>
          </a:ln>
        </p:spPr>
        <p:txBody>
          <a:bodyPr/>
          <a:lstStyle/>
          <a:p>
            <a:endParaRPr lang="zh-TW" altLang="en-US"/>
          </a:p>
        </p:txBody>
      </p:sp>
      <p:grpSp>
        <p:nvGrpSpPr>
          <p:cNvPr id="2" name="Group 309"/>
          <p:cNvGrpSpPr>
            <a:grpSpLocks/>
          </p:cNvGrpSpPr>
          <p:nvPr/>
        </p:nvGrpSpPr>
        <p:grpSpPr bwMode="auto">
          <a:xfrm>
            <a:off x="6107113" y="4603750"/>
            <a:ext cx="354012" cy="777875"/>
            <a:chOff x="3847" y="2900"/>
            <a:chExt cx="223" cy="490"/>
          </a:xfrm>
        </p:grpSpPr>
        <p:sp>
          <p:nvSpPr>
            <p:cNvPr id="54303" name="Rectangle 291"/>
            <p:cNvSpPr>
              <a:spLocks noChangeArrowheads="1"/>
            </p:cNvSpPr>
            <p:nvPr/>
          </p:nvSpPr>
          <p:spPr bwMode="auto">
            <a:xfrm>
              <a:off x="3847" y="2900"/>
              <a:ext cx="111" cy="211"/>
            </a:xfrm>
            <a:prstGeom prst="rect">
              <a:avLst/>
            </a:prstGeom>
            <a:noFill/>
            <a:ln w="9525">
              <a:noFill/>
              <a:miter lim="800000"/>
              <a:headEnd/>
              <a:tailEnd/>
            </a:ln>
          </p:spPr>
          <p:txBody>
            <a:bodyPr wrap="none" lIns="0" tIns="0" rIns="0" bIns="0">
              <a:spAutoFit/>
            </a:bodyPr>
            <a:lstStyle/>
            <a:p>
              <a:r>
                <a:rPr lang="en-US" altLang="zh-TW" sz="2200" b="1" i="1">
                  <a:solidFill>
                    <a:srgbClr val="000000"/>
                  </a:solidFill>
                  <a:latin typeface="Symbol" pitchFamily="18" charset="2"/>
                </a:rPr>
                <a:t>a</a:t>
              </a:r>
              <a:endParaRPr lang="en-US" altLang="zh-TW" b="1"/>
            </a:p>
          </p:txBody>
        </p:sp>
        <p:sp>
          <p:nvSpPr>
            <p:cNvPr id="54304" name="Freeform 298"/>
            <p:cNvSpPr>
              <a:spLocks/>
            </p:cNvSpPr>
            <p:nvPr/>
          </p:nvSpPr>
          <p:spPr bwMode="auto">
            <a:xfrm>
              <a:off x="3901" y="3101"/>
              <a:ext cx="169" cy="289"/>
            </a:xfrm>
            <a:custGeom>
              <a:avLst/>
              <a:gdLst>
                <a:gd name="T0" fmla="*/ 0 w 43"/>
                <a:gd name="T1" fmla="*/ 0 h 213"/>
                <a:gd name="T2" fmla="*/ 0 w 43"/>
                <a:gd name="T3" fmla="*/ 153 h 213"/>
                <a:gd name="T4" fmla="*/ 16 w 43"/>
                <a:gd name="T5" fmla="*/ 170 h 213"/>
                <a:gd name="T6" fmla="*/ 47 w 43"/>
                <a:gd name="T7" fmla="*/ 185 h 213"/>
                <a:gd name="T8" fmla="*/ 86 w 43"/>
                <a:gd name="T9" fmla="*/ 190 h 213"/>
                <a:gd name="T10" fmla="*/ 130 w 43"/>
                <a:gd name="T11" fmla="*/ 193 h 213"/>
                <a:gd name="T12" fmla="*/ 161 w 43"/>
                <a:gd name="T13" fmla="*/ 208 h 213"/>
                <a:gd name="T14" fmla="*/ 169 w 43"/>
                <a:gd name="T15" fmla="*/ 224 h 213"/>
                <a:gd name="T16" fmla="*/ 169 w 43"/>
                <a:gd name="T17" fmla="*/ 289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213"/>
                <a:gd name="T29" fmla="*/ 43 w 4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213">
                  <a:moveTo>
                    <a:pt x="0" y="0"/>
                  </a:moveTo>
                  <a:lnTo>
                    <a:pt x="0" y="113"/>
                  </a:lnTo>
                  <a:lnTo>
                    <a:pt x="4" y="125"/>
                  </a:lnTo>
                  <a:lnTo>
                    <a:pt x="12" y="136"/>
                  </a:lnTo>
                  <a:lnTo>
                    <a:pt x="22" y="140"/>
                  </a:lnTo>
                  <a:lnTo>
                    <a:pt x="33" y="142"/>
                  </a:lnTo>
                  <a:lnTo>
                    <a:pt x="41" y="153"/>
                  </a:lnTo>
                  <a:lnTo>
                    <a:pt x="43" y="165"/>
                  </a:lnTo>
                  <a:lnTo>
                    <a:pt x="43" y="213"/>
                  </a:lnTo>
                </a:path>
              </a:pathLst>
            </a:custGeom>
            <a:noFill/>
            <a:ln w="38100">
              <a:solidFill>
                <a:srgbClr val="FF0066"/>
              </a:solidFill>
              <a:round/>
              <a:headEnd/>
              <a:tailEnd type="triangle" w="med" len="med"/>
            </a:ln>
          </p:spPr>
          <p:txBody>
            <a:bodyPr/>
            <a:lstStyle/>
            <a:p>
              <a:endParaRPr lang="zh-TW" altLang="en-US"/>
            </a:p>
          </p:txBody>
        </p:sp>
      </p:grpSp>
      <p:grpSp>
        <p:nvGrpSpPr>
          <p:cNvPr id="3" name="Group 307"/>
          <p:cNvGrpSpPr>
            <a:grpSpLocks/>
          </p:cNvGrpSpPr>
          <p:nvPr/>
        </p:nvGrpSpPr>
        <p:grpSpPr bwMode="auto">
          <a:xfrm>
            <a:off x="1958975" y="3302000"/>
            <a:ext cx="4951413" cy="2147888"/>
            <a:chOff x="1234" y="2080"/>
            <a:chExt cx="3119" cy="1353"/>
          </a:xfrm>
        </p:grpSpPr>
        <p:sp>
          <p:nvSpPr>
            <p:cNvPr id="54301" name="Freeform 300"/>
            <p:cNvSpPr>
              <a:spLocks/>
            </p:cNvSpPr>
            <p:nvPr/>
          </p:nvSpPr>
          <p:spPr bwMode="auto">
            <a:xfrm>
              <a:off x="1234" y="2080"/>
              <a:ext cx="1560" cy="1353"/>
            </a:xfrm>
            <a:custGeom>
              <a:avLst/>
              <a:gdLst>
                <a:gd name="T0" fmla="*/ 1560 w 1678"/>
                <a:gd name="T1" fmla="*/ 0 h 1521"/>
                <a:gd name="T2" fmla="*/ 1533 w 1678"/>
                <a:gd name="T3" fmla="*/ 4 h 1521"/>
                <a:gd name="T4" fmla="*/ 1506 w 1678"/>
                <a:gd name="T5" fmla="*/ 10 h 1521"/>
                <a:gd name="T6" fmla="*/ 1480 w 1678"/>
                <a:gd name="T7" fmla="*/ 19 h 1521"/>
                <a:gd name="T8" fmla="*/ 1471 w 1678"/>
                <a:gd name="T9" fmla="*/ 22 h 1521"/>
                <a:gd name="T10" fmla="*/ 1448 w 1678"/>
                <a:gd name="T11" fmla="*/ 34 h 1521"/>
                <a:gd name="T12" fmla="*/ 1426 w 1678"/>
                <a:gd name="T13" fmla="*/ 51 h 1521"/>
                <a:gd name="T14" fmla="*/ 1408 w 1678"/>
                <a:gd name="T15" fmla="*/ 68 h 1521"/>
                <a:gd name="T16" fmla="*/ 1382 w 1678"/>
                <a:gd name="T17" fmla="*/ 102 h 1521"/>
                <a:gd name="T18" fmla="*/ 1361 w 1678"/>
                <a:gd name="T19" fmla="*/ 140 h 1521"/>
                <a:gd name="T20" fmla="*/ 1341 w 1678"/>
                <a:gd name="T21" fmla="*/ 186 h 1521"/>
                <a:gd name="T22" fmla="*/ 1324 w 1678"/>
                <a:gd name="T23" fmla="*/ 232 h 1521"/>
                <a:gd name="T24" fmla="*/ 1302 w 1678"/>
                <a:gd name="T25" fmla="*/ 294 h 1521"/>
                <a:gd name="T26" fmla="*/ 1273 w 1678"/>
                <a:gd name="T27" fmla="*/ 383 h 1521"/>
                <a:gd name="T28" fmla="*/ 1246 w 1678"/>
                <a:gd name="T29" fmla="*/ 461 h 1521"/>
                <a:gd name="T30" fmla="*/ 1219 w 1678"/>
                <a:gd name="T31" fmla="*/ 532 h 1521"/>
                <a:gd name="T32" fmla="*/ 1187 w 1678"/>
                <a:gd name="T33" fmla="*/ 599 h 1521"/>
                <a:gd name="T34" fmla="*/ 1152 w 1678"/>
                <a:gd name="T35" fmla="*/ 664 h 1521"/>
                <a:gd name="T36" fmla="*/ 1113 w 1678"/>
                <a:gd name="T37" fmla="*/ 727 h 1521"/>
                <a:gd name="T38" fmla="*/ 1072 w 1678"/>
                <a:gd name="T39" fmla="*/ 786 h 1521"/>
                <a:gd name="T40" fmla="*/ 1025 w 1678"/>
                <a:gd name="T41" fmla="*/ 844 h 1521"/>
                <a:gd name="T42" fmla="*/ 996 w 1678"/>
                <a:gd name="T43" fmla="*/ 879 h 1521"/>
                <a:gd name="T44" fmla="*/ 942 w 1678"/>
                <a:gd name="T45" fmla="*/ 940 h 1521"/>
                <a:gd name="T46" fmla="*/ 883 w 1678"/>
                <a:gd name="T47" fmla="*/ 998 h 1521"/>
                <a:gd name="T48" fmla="*/ 823 w 1678"/>
                <a:gd name="T49" fmla="*/ 1052 h 1521"/>
                <a:gd name="T50" fmla="*/ 805 w 1678"/>
                <a:gd name="T51" fmla="*/ 1065 h 1521"/>
                <a:gd name="T52" fmla="*/ 753 w 1678"/>
                <a:gd name="T53" fmla="*/ 1104 h 1521"/>
                <a:gd name="T54" fmla="*/ 699 w 1678"/>
                <a:gd name="T55" fmla="*/ 1141 h 1521"/>
                <a:gd name="T56" fmla="*/ 645 w 1678"/>
                <a:gd name="T57" fmla="*/ 1175 h 1521"/>
                <a:gd name="T58" fmla="*/ 639 w 1678"/>
                <a:gd name="T59" fmla="*/ 1179 h 1521"/>
                <a:gd name="T60" fmla="*/ 560 w 1678"/>
                <a:gd name="T61" fmla="*/ 1220 h 1521"/>
                <a:gd name="T62" fmla="*/ 479 w 1678"/>
                <a:gd name="T63" fmla="*/ 1254 h 1521"/>
                <a:gd name="T64" fmla="*/ 425 w 1678"/>
                <a:gd name="T65" fmla="*/ 1275 h 1521"/>
                <a:gd name="T66" fmla="*/ 369 w 1678"/>
                <a:gd name="T67" fmla="*/ 1293 h 1521"/>
                <a:gd name="T68" fmla="*/ 314 w 1678"/>
                <a:gd name="T69" fmla="*/ 1309 h 1521"/>
                <a:gd name="T70" fmla="*/ 233 w 1678"/>
                <a:gd name="T71" fmla="*/ 1325 h 1521"/>
                <a:gd name="T72" fmla="*/ 173 w 1678"/>
                <a:gd name="T73" fmla="*/ 1338 h 1521"/>
                <a:gd name="T74" fmla="*/ 112 w 1678"/>
                <a:gd name="T75" fmla="*/ 1344 h 1521"/>
                <a:gd name="T76" fmla="*/ 79 w 1678"/>
                <a:gd name="T77" fmla="*/ 1348 h 1521"/>
                <a:gd name="T78" fmla="*/ 27 w 1678"/>
                <a:gd name="T79" fmla="*/ 1351 h 1521"/>
                <a:gd name="T80" fmla="*/ 0 w 1678"/>
                <a:gd name="T81" fmla="*/ 1353 h 15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78"/>
                <a:gd name="T124" fmla="*/ 0 h 1521"/>
                <a:gd name="T125" fmla="*/ 1678 w 1678"/>
                <a:gd name="T126" fmla="*/ 1521 h 15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78" h="1521">
                  <a:moveTo>
                    <a:pt x="1678" y="0"/>
                  </a:moveTo>
                  <a:lnTo>
                    <a:pt x="1649" y="4"/>
                  </a:lnTo>
                  <a:lnTo>
                    <a:pt x="1620" y="11"/>
                  </a:lnTo>
                  <a:lnTo>
                    <a:pt x="1592" y="21"/>
                  </a:lnTo>
                  <a:lnTo>
                    <a:pt x="1582" y="25"/>
                  </a:lnTo>
                  <a:lnTo>
                    <a:pt x="1557" y="38"/>
                  </a:lnTo>
                  <a:lnTo>
                    <a:pt x="1534" y="57"/>
                  </a:lnTo>
                  <a:lnTo>
                    <a:pt x="1514" y="77"/>
                  </a:lnTo>
                  <a:lnTo>
                    <a:pt x="1487" y="115"/>
                  </a:lnTo>
                  <a:lnTo>
                    <a:pt x="1464" y="157"/>
                  </a:lnTo>
                  <a:lnTo>
                    <a:pt x="1442" y="209"/>
                  </a:lnTo>
                  <a:lnTo>
                    <a:pt x="1424" y="261"/>
                  </a:lnTo>
                  <a:lnTo>
                    <a:pt x="1401" y="330"/>
                  </a:lnTo>
                  <a:lnTo>
                    <a:pt x="1369" y="431"/>
                  </a:lnTo>
                  <a:lnTo>
                    <a:pt x="1340" y="518"/>
                  </a:lnTo>
                  <a:lnTo>
                    <a:pt x="1311" y="598"/>
                  </a:lnTo>
                  <a:lnTo>
                    <a:pt x="1277" y="673"/>
                  </a:lnTo>
                  <a:lnTo>
                    <a:pt x="1239" y="746"/>
                  </a:lnTo>
                  <a:lnTo>
                    <a:pt x="1197" y="817"/>
                  </a:lnTo>
                  <a:lnTo>
                    <a:pt x="1153" y="884"/>
                  </a:lnTo>
                  <a:lnTo>
                    <a:pt x="1103" y="949"/>
                  </a:lnTo>
                  <a:lnTo>
                    <a:pt x="1071" y="988"/>
                  </a:lnTo>
                  <a:lnTo>
                    <a:pt x="1013" y="1057"/>
                  </a:lnTo>
                  <a:lnTo>
                    <a:pt x="950" y="1122"/>
                  </a:lnTo>
                  <a:lnTo>
                    <a:pt x="885" y="1183"/>
                  </a:lnTo>
                  <a:lnTo>
                    <a:pt x="866" y="1197"/>
                  </a:lnTo>
                  <a:lnTo>
                    <a:pt x="810" y="1241"/>
                  </a:lnTo>
                  <a:lnTo>
                    <a:pt x="752" y="1283"/>
                  </a:lnTo>
                  <a:lnTo>
                    <a:pt x="694" y="1321"/>
                  </a:lnTo>
                  <a:lnTo>
                    <a:pt x="687" y="1325"/>
                  </a:lnTo>
                  <a:lnTo>
                    <a:pt x="602" y="1371"/>
                  </a:lnTo>
                  <a:lnTo>
                    <a:pt x="515" y="1410"/>
                  </a:lnTo>
                  <a:lnTo>
                    <a:pt x="457" y="1433"/>
                  </a:lnTo>
                  <a:lnTo>
                    <a:pt x="397" y="1454"/>
                  </a:lnTo>
                  <a:lnTo>
                    <a:pt x="338" y="1471"/>
                  </a:lnTo>
                  <a:lnTo>
                    <a:pt x="251" y="1490"/>
                  </a:lnTo>
                  <a:lnTo>
                    <a:pt x="186" y="1504"/>
                  </a:lnTo>
                  <a:lnTo>
                    <a:pt x="121" y="1511"/>
                  </a:lnTo>
                  <a:lnTo>
                    <a:pt x="85" y="1515"/>
                  </a:lnTo>
                  <a:lnTo>
                    <a:pt x="29" y="1519"/>
                  </a:lnTo>
                  <a:lnTo>
                    <a:pt x="0" y="1521"/>
                  </a:lnTo>
                </a:path>
              </a:pathLst>
            </a:custGeom>
            <a:noFill/>
            <a:ln w="38100">
              <a:solidFill>
                <a:srgbClr val="660066"/>
              </a:solidFill>
              <a:round/>
              <a:headEnd/>
              <a:tailEnd/>
            </a:ln>
          </p:spPr>
          <p:txBody>
            <a:bodyPr/>
            <a:lstStyle/>
            <a:p>
              <a:endParaRPr lang="zh-TW" altLang="en-US"/>
            </a:p>
          </p:txBody>
        </p:sp>
        <p:sp>
          <p:nvSpPr>
            <p:cNvPr id="54302" name="Freeform 301"/>
            <p:cNvSpPr>
              <a:spLocks/>
            </p:cNvSpPr>
            <p:nvPr/>
          </p:nvSpPr>
          <p:spPr bwMode="auto">
            <a:xfrm>
              <a:off x="2794" y="2080"/>
              <a:ext cx="1559" cy="1353"/>
            </a:xfrm>
            <a:custGeom>
              <a:avLst/>
              <a:gdLst>
                <a:gd name="T0" fmla="*/ 0 w 1677"/>
                <a:gd name="T1" fmla="*/ 0 h 1521"/>
                <a:gd name="T2" fmla="*/ 27 w 1677"/>
                <a:gd name="T3" fmla="*/ 4 h 1521"/>
                <a:gd name="T4" fmla="*/ 54 w 1677"/>
                <a:gd name="T5" fmla="*/ 10 h 1521"/>
                <a:gd name="T6" fmla="*/ 79 w 1677"/>
                <a:gd name="T7" fmla="*/ 19 h 1521"/>
                <a:gd name="T8" fmla="*/ 90 w 1677"/>
                <a:gd name="T9" fmla="*/ 22 h 1521"/>
                <a:gd name="T10" fmla="*/ 112 w 1677"/>
                <a:gd name="T11" fmla="*/ 34 h 1521"/>
                <a:gd name="T12" fmla="*/ 133 w 1677"/>
                <a:gd name="T13" fmla="*/ 51 h 1521"/>
                <a:gd name="T14" fmla="*/ 152 w 1677"/>
                <a:gd name="T15" fmla="*/ 68 h 1521"/>
                <a:gd name="T16" fmla="*/ 178 w 1677"/>
                <a:gd name="T17" fmla="*/ 102 h 1521"/>
                <a:gd name="T18" fmla="*/ 199 w 1677"/>
                <a:gd name="T19" fmla="*/ 140 h 1521"/>
                <a:gd name="T20" fmla="*/ 220 w 1677"/>
                <a:gd name="T21" fmla="*/ 186 h 1521"/>
                <a:gd name="T22" fmla="*/ 236 w 1677"/>
                <a:gd name="T23" fmla="*/ 232 h 1521"/>
                <a:gd name="T24" fmla="*/ 257 w 1677"/>
                <a:gd name="T25" fmla="*/ 294 h 1521"/>
                <a:gd name="T26" fmla="*/ 286 w 1677"/>
                <a:gd name="T27" fmla="*/ 383 h 1521"/>
                <a:gd name="T28" fmla="*/ 313 w 1677"/>
                <a:gd name="T29" fmla="*/ 461 h 1521"/>
                <a:gd name="T30" fmla="*/ 342 w 1677"/>
                <a:gd name="T31" fmla="*/ 532 h 1521"/>
                <a:gd name="T32" fmla="*/ 372 w 1677"/>
                <a:gd name="T33" fmla="*/ 599 h 1521"/>
                <a:gd name="T34" fmla="*/ 408 w 1677"/>
                <a:gd name="T35" fmla="*/ 664 h 1521"/>
                <a:gd name="T36" fmla="*/ 446 w 1677"/>
                <a:gd name="T37" fmla="*/ 727 h 1521"/>
                <a:gd name="T38" fmla="*/ 489 w 1677"/>
                <a:gd name="T39" fmla="*/ 786 h 1521"/>
                <a:gd name="T40" fmla="*/ 534 w 1677"/>
                <a:gd name="T41" fmla="*/ 844 h 1521"/>
                <a:gd name="T42" fmla="*/ 563 w 1677"/>
                <a:gd name="T43" fmla="*/ 879 h 1521"/>
                <a:gd name="T44" fmla="*/ 619 w 1677"/>
                <a:gd name="T45" fmla="*/ 940 h 1521"/>
                <a:gd name="T46" fmla="*/ 676 w 1677"/>
                <a:gd name="T47" fmla="*/ 998 h 1521"/>
                <a:gd name="T48" fmla="*/ 738 w 1677"/>
                <a:gd name="T49" fmla="*/ 1052 h 1521"/>
                <a:gd name="T50" fmla="*/ 754 w 1677"/>
                <a:gd name="T51" fmla="*/ 1065 h 1521"/>
                <a:gd name="T52" fmla="*/ 806 w 1677"/>
                <a:gd name="T53" fmla="*/ 1104 h 1521"/>
                <a:gd name="T54" fmla="*/ 860 w 1677"/>
                <a:gd name="T55" fmla="*/ 1141 h 1521"/>
                <a:gd name="T56" fmla="*/ 916 w 1677"/>
                <a:gd name="T57" fmla="*/ 1175 h 1521"/>
                <a:gd name="T58" fmla="*/ 922 w 1677"/>
                <a:gd name="T59" fmla="*/ 1179 h 1521"/>
                <a:gd name="T60" fmla="*/ 999 w 1677"/>
                <a:gd name="T61" fmla="*/ 1220 h 1521"/>
                <a:gd name="T62" fmla="*/ 1080 w 1677"/>
                <a:gd name="T63" fmla="*/ 1254 h 1521"/>
                <a:gd name="T64" fmla="*/ 1136 w 1677"/>
                <a:gd name="T65" fmla="*/ 1275 h 1521"/>
                <a:gd name="T66" fmla="*/ 1190 w 1677"/>
                <a:gd name="T67" fmla="*/ 1293 h 1521"/>
                <a:gd name="T68" fmla="*/ 1247 w 1677"/>
                <a:gd name="T69" fmla="*/ 1309 h 1521"/>
                <a:gd name="T70" fmla="*/ 1328 w 1677"/>
                <a:gd name="T71" fmla="*/ 1325 h 1521"/>
                <a:gd name="T72" fmla="*/ 1386 w 1677"/>
                <a:gd name="T73" fmla="*/ 1338 h 1521"/>
                <a:gd name="T74" fmla="*/ 1447 w 1677"/>
                <a:gd name="T75" fmla="*/ 1344 h 1521"/>
                <a:gd name="T76" fmla="*/ 1480 w 1677"/>
                <a:gd name="T77" fmla="*/ 1348 h 1521"/>
                <a:gd name="T78" fmla="*/ 1532 w 1677"/>
                <a:gd name="T79" fmla="*/ 1351 h 1521"/>
                <a:gd name="T80" fmla="*/ 1559 w 1677"/>
                <a:gd name="T81" fmla="*/ 1353 h 15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77"/>
                <a:gd name="T124" fmla="*/ 0 h 1521"/>
                <a:gd name="T125" fmla="*/ 1677 w 1677"/>
                <a:gd name="T126" fmla="*/ 1521 h 15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77" h="1521">
                  <a:moveTo>
                    <a:pt x="0" y="0"/>
                  </a:moveTo>
                  <a:lnTo>
                    <a:pt x="29" y="4"/>
                  </a:lnTo>
                  <a:lnTo>
                    <a:pt x="58" y="11"/>
                  </a:lnTo>
                  <a:lnTo>
                    <a:pt x="85" y="21"/>
                  </a:lnTo>
                  <a:lnTo>
                    <a:pt x="97" y="25"/>
                  </a:lnTo>
                  <a:lnTo>
                    <a:pt x="121" y="38"/>
                  </a:lnTo>
                  <a:lnTo>
                    <a:pt x="143" y="57"/>
                  </a:lnTo>
                  <a:lnTo>
                    <a:pt x="163" y="77"/>
                  </a:lnTo>
                  <a:lnTo>
                    <a:pt x="191" y="115"/>
                  </a:lnTo>
                  <a:lnTo>
                    <a:pt x="214" y="157"/>
                  </a:lnTo>
                  <a:lnTo>
                    <a:pt x="237" y="209"/>
                  </a:lnTo>
                  <a:lnTo>
                    <a:pt x="254" y="261"/>
                  </a:lnTo>
                  <a:lnTo>
                    <a:pt x="276" y="330"/>
                  </a:lnTo>
                  <a:lnTo>
                    <a:pt x="308" y="431"/>
                  </a:lnTo>
                  <a:lnTo>
                    <a:pt x="337" y="518"/>
                  </a:lnTo>
                  <a:lnTo>
                    <a:pt x="368" y="598"/>
                  </a:lnTo>
                  <a:lnTo>
                    <a:pt x="400" y="673"/>
                  </a:lnTo>
                  <a:lnTo>
                    <a:pt x="439" y="746"/>
                  </a:lnTo>
                  <a:lnTo>
                    <a:pt x="480" y="817"/>
                  </a:lnTo>
                  <a:lnTo>
                    <a:pt x="526" y="884"/>
                  </a:lnTo>
                  <a:lnTo>
                    <a:pt x="574" y="949"/>
                  </a:lnTo>
                  <a:lnTo>
                    <a:pt x="606" y="988"/>
                  </a:lnTo>
                  <a:lnTo>
                    <a:pt x="666" y="1057"/>
                  </a:lnTo>
                  <a:lnTo>
                    <a:pt x="727" y="1122"/>
                  </a:lnTo>
                  <a:lnTo>
                    <a:pt x="794" y="1183"/>
                  </a:lnTo>
                  <a:lnTo>
                    <a:pt x="811" y="1197"/>
                  </a:lnTo>
                  <a:lnTo>
                    <a:pt x="867" y="1241"/>
                  </a:lnTo>
                  <a:lnTo>
                    <a:pt x="925" y="1283"/>
                  </a:lnTo>
                  <a:lnTo>
                    <a:pt x="985" y="1321"/>
                  </a:lnTo>
                  <a:lnTo>
                    <a:pt x="992" y="1325"/>
                  </a:lnTo>
                  <a:lnTo>
                    <a:pt x="1075" y="1371"/>
                  </a:lnTo>
                  <a:lnTo>
                    <a:pt x="1162" y="1410"/>
                  </a:lnTo>
                  <a:lnTo>
                    <a:pt x="1222" y="1433"/>
                  </a:lnTo>
                  <a:lnTo>
                    <a:pt x="1280" y="1454"/>
                  </a:lnTo>
                  <a:lnTo>
                    <a:pt x="1341" y="1471"/>
                  </a:lnTo>
                  <a:lnTo>
                    <a:pt x="1428" y="1490"/>
                  </a:lnTo>
                  <a:lnTo>
                    <a:pt x="1491" y="1504"/>
                  </a:lnTo>
                  <a:lnTo>
                    <a:pt x="1556" y="1511"/>
                  </a:lnTo>
                  <a:lnTo>
                    <a:pt x="1592" y="1515"/>
                  </a:lnTo>
                  <a:lnTo>
                    <a:pt x="1648" y="1519"/>
                  </a:lnTo>
                  <a:lnTo>
                    <a:pt x="1677" y="1521"/>
                  </a:lnTo>
                </a:path>
              </a:pathLst>
            </a:custGeom>
            <a:noFill/>
            <a:ln w="38100">
              <a:solidFill>
                <a:srgbClr val="660066"/>
              </a:solidFill>
              <a:round/>
              <a:headEnd/>
              <a:tailEnd/>
            </a:ln>
          </p:spPr>
          <p:txBody>
            <a:bodyPr/>
            <a:lstStyle/>
            <a:p>
              <a:endParaRPr lang="zh-TW" altLang="en-US"/>
            </a:p>
          </p:txBody>
        </p:sp>
      </p:grpSp>
      <p:sp>
        <p:nvSpPr>
          <p:cNvPr id="15663" name="Line 303"/>
          <p:cNvSpPr>
            <a:spLocks noChangeShapeType="1"/>
          </p:cNvSpPr>
          <p:nvPr/>
        </p:nvSpPr>
        <p:spPr bwMode="auto">
          <a:xfrm flipH="1">
            <a:off x="5167313" y="2940050"/>
            <a:ext cx="1171575" cy="0"/>
          </a:xfrm>
          <a:prstGeom prst="line">
            <a:avLst/>
          </a:prstGeom>
          <a:noFill/>
          <a:ln w="38100">
            <a:solidFill>
              <a:srgbClr val="FF0066"/>
            </a:solidFill>
            <a:round/>
            <a:headEnd type="triangle" w="med" len="med"/>
            <a:tailEnd type="triangle" w="med" len="med"/>
          </a:ln>
        </p:spPr>
        <p:txBody>
          <a:bodyPr/>
          <a:lstStyle/>
          <a:p>
            <a:endParaRPr lang="zh-TW" altLang="en-US"/>
          </a:p>
        </p:txBody>
      </p:sp>
      <p:grpSp>
        <p:nvGrpSpPr>
          <p:cNvPr id="4" name="Group 310"/>
          <p:cNvGrpSpPr>
            <a:grpSpLocks/>
          </p:cNvGrpSpPr>
          <p:nvPr/>
        </p:nvGrpSpPr>
        <p:grpSpPr bwMode="auto">
          <a:xfrm>
            <a:off x="1862138" y="2703513"/>
            <a:ext cx="5567362" cy="3305175"/>
            <a:chOff x="1173" y="1703"/>
            <a:chExt cx="3507" cy="2082"/>
          </a:xfrm>
        </p:grpSpPr>
        <p:sp>
          <p:nvSpPr>
            <p:cNvPr id="54287" name="Rectangle 289"/>
            <p:cNvSpPr>
              <a:spLocks noChangeArrowheads="1"/>
            </p:cNvSpPr>
            <p:nvPr/>
          </p:nvSpPr>
          <p:spPr bwMode="auto">
            <a:xfrm>
              <a:off x="2742" y="2661"/>
              <a:ext cx="97" cy="211"/>
            </a:xfrm>
            <a:prstGeom prst="rect">
              <a:avLst/>
            </a:prstGeom>
            <a:noFill/>
            <a:ln w="9525">
              <a:noFill/>
              <a:miter lim="800000"/>
              <a:headEnd/>
              <a:tailEnd/>
            </a:ln>
          </p:spPr>
          <p:txBody>
            <a:bodyPr wrap="none" lIns="0" tIns="0" rIns="0" bIns="0">
              <a:spAutoFit/>
            </a:bodyPr>
            <a:lstStyle/>
            <a:p>
              <a:r>
                <a:rPr lang="en-US" altLang="zh-TW" sz="2200" b="1">
                  <a:solidFill>
                    <a:srgbClr val="000000"/>
                  </a:solidFill>
                  <a:latin typeface="Symbol" pitchFamily="18" charset="2"/>
                </a:rPr>
                <a:t>-</a:t>
              </a:r>
              <a:endParaRPr lang="en-US" altLang="zh-TW" b="1"/>
            </a:p>
          </p:txBody>
        </p:sp>
        <p:sp>
          <p:nvSpPr>
            <p:cNvPr id="54288" name="Rectangle 290"/>
            <p:cNvSpPr>
              <a:spLocks noChangeArrowheads="1"/>
            </p:cNvSpPr>
            <p:nvPr/>
          </p:nvSpPr>
          <p:spPr bwMode="auto">
            <a:xfrm>
              <a:off x="2824" y="2669"/>
              <a:ext cx="111" cy="211"/>
            </a:xfrm>
            <a:prstGeom prst="rect">
              <a:avLst/>
            </a:prstGeom>
            <a:noFill/>
            <a:ln w="9525">
              <a:noFill/>
              <a:miter lim="800000"/>
              <a:headEnd/>
              <a:tailEnd/>
            </a:ln>
          </p:spPr>
          <p:txBody>
            <a:bodyPr wrap="none" lIns="0" tIns="0" rIns="0" bIns="0">
              <a:spAutoFit/>
            </a:bodyPr>
            <a:lstStyle/>
            <a:p>
              <a:r>
                <a:rPr lang="en-US" altLang="zh-TW" sz="2200" b="1" i="1">
                  <a:solidFill>
                    <a:srgbClr val="000000"/>
                  </a:solidFill>
                  <a:latin typeface="Symbol" pitchFamily="18" charset="2"/>
                </a:rPr>
                <a:t>a</a:t>
              </a:r>
              <a:endParaRPr lang="en-US" altLang="zh-TW" b="1"/>
            </a:p>
          </p:txBody>
        </p:sp>
        <p:grpSp>
          <p:nvGrpSpPr>
            <p:cNvPr id="5" name="Group 308"/>
            <p:cNvGrpSpPr>
              <a:grpSpLocks/>
            </p:cNvGrpSpPr>
            <p:nvPr/>
          </p:nvGrpSpPr>
          <p:grpSpPr bwMode="auto">
            <a:xfrm>
              <a:off x="1173" y="1703"/>
              <a:ext cx="3507" cy="2082"/>
              <a:chOff x="1173" y="1703"/>
              <a:chExt cx="3507" cy="2082"/>
            </a:xfrm>
          </p:grpSpPr>
          <p:sp>
            <p:nvSpPr>
              <p:cNvPr id="54290" name="Rectangle 286"/>
              <p:cNvSpPr>
                <a:spLocks noChangeArrowheads="1"/>
              </p:cNvSpPr>
              <p:nvPr/>
            </p:nvSpPr>
            <p:spPr bwMode="auto">
              <a:xfrm>
                <a:off x="4033" y="1745"/>
                <a:ext cx="647" cy="211"/>
              </a:xfrm>
              <a:prstGeom prst="rect">
                <a:avLst/>
              </a:prstGeom>
              <a:noFill/>
              <a:ln w="9525">
                <a:noFill/>
                <a:miter lim="800000"/>
                <a:headEnd/>
                <a:tailEnd/>
              </a:ln>
            </p:spPr>
            <p:txBody>
              <a:bodyPr lIns="0" tIns="0" rIns="0" bIns="0">
                <a:spAutoFit/>
              </a:bodyPr>
              <a:lstStyle/>
              <a:p>
                <a:r>
                  <a:rPr lang="zh-TW" altLang="en-US" sz="2200" b="1">
                    <a:solidFill>
                      <a:srgbClr val="000000"/>
                    </a:solidFill>
                    <a:latin typeface="細明體" pitchFamily="49" charset="-120"/>
                    <a:ea typeface="標楷體" pitchFamily="65" charset="-120"/>
                  </a:rPr>
                  <a:t>放棄域</a:t>
                </a:r>
                <a:endParaRPr lang="zh-TW" altLang="en-US" b="1">
                  <a:ea typeface="標楷體" pitchFamily="65" charset="-120"/>
                </a:endParaRPr>
              </a:p>
            </p:txBody>
          </p:sp>
          <p:sp>
            <p:nvSpPr>
              <p:cNvPr id="54291" name="Rectangle 287"/>
              <p:cNvSpPr>
                <a:spLocks noChangeArrowheads="1"/>
              </p:cNvSpPr>
              <p:nvPr/>
            </p:nvSpPr>
            <p:spPr bwMode="auto">
              <a:xfrm>
                <a:off x="2670" y="1761"/>
                <a:ext cx="528" cy="211"/>
              </a:xfrm>
              <a:prstGeom prst="rect">
                <a:avLst/>
              </a:prstGeom>
              <a:noFill/>
              <a:ln w="9525">
                <a:noFill/>
                <a:miter lim="800000"/>
                <a:headEnd/>
                <a:tailEnd/>
              </a:ln>
            </p:spPr>
            <p:txBody>
              <a:bodyPr wrap="none" lIns="0" tIns="0" rIns="0" bIns="0">
                <a:spAutoFit/>
              </a:bodyPr>
              <a:lstStyle/>
              <a:p>
                <a:r>
                  <a:rPr lang="zh-TW" altLang="en-US" sz="2200" b="1">
                    <a:solidFill>
                      <a:srgbClr val="000000"/>
                    </a:solidFill>
                    <a:latin typeface="細明體" pitchFamily="49" charset="-120"/>
                    <a:ea typeface="標楷體" pitchFamily="65" charset="-120"/>
                  </a:rPr>
                  <a:t>接受域</a:t>
                </a:r>
                <a:endParaRPr lang="zh-TW" altLang="en-US" b="1">
                  <a:ea typeface="標楷體" pitchFamily="65" charset="-120"/>
                </a:endParaRPr>
              </a:p>
            </p:txBody>
          </p:sp>
          <p:sp>
            <p:nvSpPr>
              <p:cNvPr id="54292" name="Rectangle 288"/>
              <p:cNvSpPr>
                <a:spLocks noChangeArrowheads="1"/>
              </p:cNvSpPr>
              <p:nvPr/>
            </p:nvSpPr>
            <p:spPr bwMode="auto">
              <a:xfrm>
                <a:off x="2656" y="2671"/>
                <a:ext cx="88" cy="211"/>
              </a:xfrm>
              <a:prstGeom prst="rect">
                <a:avLst/>
              </a:prstGeom>
              <a:noFill/>
              <a:ln w="9525">
                <a:noFill/>
                <a:miter lim="800000"/>
                <a:headEnd/>
                <a:tailEnd/>
              </a:ln>
            </p:spPr>
            <p:txBody>
              <a:bodyPr wrap="none" lIns="0" tIns="0" rIns="0" bIns="0">
                <a:spAutoFit/>
              </a:bodyPr>
              <a:lstStyle/>
              <a:p>
                <a:r>
                  <a:rPr lang="en-US" altLang="zh-TW" sz="2200" b="1">
                    <a:solidFill>
                      <a:srgbClr val="000000"/>
                    </a:solidFill>
                    <a:latin typeface="Times New Roman" pitchFamily="18" charset="0"/>
                  </a:rPr>
                  <a:t>1</a:t>
                </a:r>
                <a:endParaRPr lang="en-US" altLang="zh-TW" b="1"/>
              </a:p>
            </p:txBody>
          </p:sp>
          <p:sp>
            <p:nvSpPr>
              <p:cNvPr id="54293" name="Rectangle 292"/>
              <p:cNvSpPr>
                <a:spLocks noChangeArrowheads="1"/>
              </p:cNvSpPr>
              <p:nvPr/>
            </p:nvSpPr>
            <p:spPr bwMode="auto">
              <a:xfrm>
                <a:off x="3364" y="3481"/>
                <a:ext cx="78" cy="211"/>
              </a:xfrm>
              <a:prstGeom prst="rect">
                <a:avLst/>
              </a:prstGeom>
              <a:noFill/>
              <a:ln w="9525">
                <a:noFill/>
                <a:miter lim="800000"/>
                <a:headEnd/>
                <a:tailEnd/>
              </a:ln>
            </p:spPr>
            <p:txBody>
              <a:bodyPr wrap="none" lIns="0" tIns="0" rIns="0" bIns="0">
                <a:spAutoFit/>
              </a:bodyPr>
              <a:lstStyle/>
              <a:p>
                <a:r>
                  <a:rPr lang="en-US" altLang="zh-TW" sz="2200" b="1">
                    <a:solidFill>
                      <a:srgbClr val="000000"/>
                    </a:solidFill>
                    <a:latin typeface="新細明體" charset="-120"/>
                  </a:rPr>
                  <a:t>^</a:t>
                </a:r>
                <a:endParaRPr lang="en-US" altLang="zh-TW" b="1">
                  <a:latin typeface="新細明體" charset="-120"/>
                </a:endParaRPr>
              </a:p>
            </p:txBody>
          </p:sp>
          <p:sp>
            <p:nvSpPr>
              <p:cNvPr id="54294" name="Rectangle 293"/>
              <p:cNvSpPr>
                <a:spLocks noChangeArrowheads="1"/>
              </p:cNvSpPr>
              <p:nvPr/>
            </p:nvSpPr>
            <p:spPr bwMode="auto">
              <a:xfrm>
                <a:off x="3324" y="3549"/>
                <a:ext cx="92" cy="211"/>
              </a:xfrm>
              <a:prstGeom prst="rect">
                <a:avLst/>
              </a:prstGeom>
              <a:noFill/>
              <a:ln w="9525">
                <a:noFill/>
                <a:miter lim="800000"/>
                <a:headEnd/>
                <a:tailEnd/>
              </a:ln>
            </p:spPr>
            <p:txBody>
              <a:bodyPr wrap="none" lIns="0" tIns="0" rIns="0" bIns="0">
                <a:spAutoFit/>
              </a:bodyPr>
              <a:lstStyle/>
              <a:p>
                <a:r>
                  <a:rPr lang="en-US" altLang="zh-TW" sz="2200" b="1" i="1">
                    <a:solidFill>
                      <a:srgbClr val="000000"/>
                    </a:solidFill>
                    <a:latin typeface="Symbol" pitchFamily="18" charset="2"/>
                  </a:rPr>
                  <a:t>q</a:t>
                </a:r>
                <a:endParaRPr lang="en-US" altLang="zh-TW" b="1"/>
              </a:p>
            </p:txBody>
          </p:sp>
          <p:sp>
            <p:nvSpPr>
              <p:cNvPr id="54295" name="Rectangle 294"/>
              <p:cNvSpPr>
                <a:spLocks noChangeArrowheads="1"/>
              </p:cNvSpPr>
              <p:nvPr/>
            </p:nvSpPr>
            <p:spPr bwMode="auto">
              <a:xfrm>
                <a:off x="3443" y="3660"/>
                <a:ext cx="52" cy="125"/>
              </a:xfrm>
              <a:prstGeom prst="rect">
                <a:avLst/>
              </a:prstGeom>
              <a:noFill/>
              <a:ln w="9525">
                <a:noFill/>
                <a:miter lim="800000"/>
                <a:headEnd/>
                <a:tailEnd/>
              </a:ln>
            </p:spPr>
            <p:txBody>
              <a:bodyPr wrap="none" lIns="0" tIns="0" rIns="0" bIns="0">
                <a:spAutoFit/>
              </a:bodyPr>
              <a:lstStyle/>
              <a:p>
                <a:r>
                  <a:rPr lang="en-US" altLang="zh-TW" sz="1300" b="1">
                    <a:solidFill>
                      <a:srgbClr val="000000"/>
                    </a:solidFill>
                    <a:latin typeface="Times New Roman" pitchFamily="18" charset="0"/>
                  </a:rPr>
                  <a:t>1</a:t>
                </a:r>
                <a:endParaRPr lang="en-US" altLang="zh-TW" b="1"/>
              </a:p>
            </p:txBody>
          </p:sp>
          <p:sp>
            <p:nvSpPr>
              <p:cNvPr id="54296" name="Rectangle 295"/>
              <p:cNvSpPr>
                <a:spLocks noChangeArrowheads="1"/>
              </p:cNvSpPr>
              <p:nvPr/>
            </p:nvSpPr>
            <p:spPr bwMode="auto">
              <a:xfrm>
                <a:off x="3539" y="3544"/>
                <a:ext cx="528" cy="211"/>
              </a:xfrm>
              <a:prstGeom prst="rect">
                <a:avLst/>
              </a:prstGeom>
              <a:noFill/>
              <a:ln w="9525">
                <a:noFill/>
                <a:miter lim="800000"/>
                <a:headEnd/>
                <a:tailEnd/>
              </a:ln>
            </p:spPr>
            <p:txBody>
              <a:bodyPr wrap="none" lIns="0" tIns="0" rIns="0" bIns="0">
                <a:spAutoFit/>
              </a:bodyPr>
              <a:lstStyle/>
              <a:p>
                <a:r>
                  <a:rPr lang="zh-TW" altLang="en-US" sz="2200" b="1">
                    <a:solidFill>
                      <a:srgbClr val="000000"/>
                    </a:solidFill>
                    <a:latin typeface="細明體" pitchFamily="49" charset="-120"/>
                    <a:ea typeface="標楷體" pitchFamily="65" charset="-120"/>
                  </a:rPr>
                  <a:t>臨界值</a:t>
                </a:r>
                <a:endParaRPr lang="zh-TW" altLang="en-US" b="1">
                  <a:ea typeface="標楷體" pitchFamily="65" charset="-120"/>
                </a:endParaRPr>
              </a:p>
            </p:txBody>
          </p:sp>
          <p:sp>
            <p:nvSpPr>
              <p:cNvPr id="54297" name="Rectangle 296"/>
              <p:cNvSpPr>
                <a:spLocks noChangeArrowheads="1"/>
              </p:cNvSpPr>
              <p:nvPr/>
            </p:nvSpPr>
            <p:spPr bwMode="auto">
              <a:xfrm>
                <a:off x="4467" y="3343"/>
                <a:ext cx="78" cy="210"/>
              </a:xfrm>
              <a:prstGeom prst="rect">
                <a:avLst/>
              </a:prstGeom>
              <a:noFill/>
              <a:ln w="9525">
                <a:noFill/>
                <a:miter lim="800000"/>
                <a:headEnd/>
                <a:tailEnd/>
              </a:ln>
            </p:spPr>
            <p:txBody>
              <a:bodyPr wrap="none" lIns="0" tIns="0" rIns="0" bIns="0">
                <a:spAutoFit/>
              </a:bodyPr>
              <a:lstStyle/>
              <a:p>
                <a:r>
                  <a:rPr lang="en-US" altLang="zh-TW" sz="2200" b="1">
                    <a:solidFill>
                      <a:srgbClr val="000000"/>
                    </a:solidFill>
                    <a:latin typeface="新細明體" charset="-120"/>
                  </a:rPr>
                  <a:t>^</a:t>
                </a:r>
                <a:endParaRPr lang="en-US" altLang="zh-TW" b="1">
                  <a:latin typeface="新細明體" charset="-120"/>
                </a:endParaRPr>
              </a:p>
            </p:txBody>
          </p:sp>
          <p:sp>
            <p:nvSpPr>
              <p:cNvPr id="54298" name="Rectangle 297"/>
              <p:cNvSpPr>
                <a:spLocks noChangeArrowheads="1"/>
              </p:cNvSpPr>
              <p:nvPr/>
            </p:nvSpPr>
            <p:spPr bwMode="auto">
              <a:xfrm>
                <a:off x="4438" y="3412"/>
                <a:ext cx="91" cy="212"/>
              </a:xfrm>
              <a:prstGeom prst="rect">
                <a:avLst/>
              </a:prstGeom>
              <a:noFill/>
              <a:ln w="9525">
                <a:noFill/>
                <a:miter lim="800000"/>
                <a:headEnd/>
                <a:tailEnd/>
              </a:ln>
            </p:spPr>
            <p:txBody>
              <a:bodyPr wrap="none" lIns="0" tIns="0" rIns="0" bIns="0">
                <a:spAutoFit/>
              </a:bodyPr>
              <a:lstStyle/>
              <a:p>
                <a:r>
                  <a:rPr lang="en-US" altLang="zh-TW" sz="2200" b="1" i="1">
                    <a:solidFill>
                      <a:srgbClr val="000000"/>
                    </a:solidFill>
                    <a:latin typeface="Symbol" pitchFamily="18" charset="2"/>
                  </a:rPr>
                  <a:t>q</a:t>
                </a:r>
                <a:endParaRPr lang="en-US" altLang="zh-TW" b="1"/>
              </a:p>
            </p:txBody>
          </p:sp>
          <p:sp>
            <p:nvSpPr>
              <p:cNvPr id="54299" name="Line 302"/>
              <p:cNvSpPr>
                <a:spLocks noChangeShapeType="1"/>
              </p:cNvSpPr>
              <p:nvPr/>
            </p:nvSpPr>
            <p:spPr bwMode="auto">
              <a:xfrm>
                <a:off x="1173" y="3497"/>
                <a:ext cx="3231" cy="0"/>
              </a:xfrm>
              <a:prstGeom prst="line">
                <a:avLst/>
              </a:prstGeom>
              <a:noFill/>
              <a:ln w="11113">
                <a:solidFill>
                  <a:srgbClr val="000000"/>
                </a:solidFill>
                <a:round/>
                <a:headEnd/>
                <a:tailEnd/>
              </a:ln>
            </p:spPr>
            <p:txBody>
              <a:bodyPr/>
              <a:lstStyle/>
              <a:p>
                <a:endParaRPr lang="zh-TW" altLang="en-US"/>
              </a:p>
            </p:txBody>
          </p:sp>
          <p:sp>
            <p:nvSpPr>
              <p:cNvPr id="54300" name="Line 306"/>
              <p:cNvSpPr>
                <a:spLocks noChangeShapeType="1"/>
              </p:cNvSpPr>
              <p:nvPr/>
            </p:nvSpPr>
            <p:spPr bwMode="auto">
              <a:xfrm>
                <a:off x="3626" y="1703"/>
                <a:ext cx="1" cy="1792"/>
              </a:xfrm>
              <a:prstGeom prst="line">
                <a:avLst/>
              </a:prstGeom>
              <a:noFill/>
              <a:ln w="15875">
                <a:solidFill>
                  <a:srgbClr val="333333"/>
                </a:solidFill>
                <a:round/>
                <a:headEnd/>
                <a:tailEnd/>
              </a:ln>
            </p:spPr>
            <p:txBody>
              <a:bodyPr/>
              <a:lstStyle/>
              <a:p>
                <a:endParaRPr lang="zh-TW" altLang="en-US"/>
              </a:p>
            </p:txBody>
          </p:sp>
        </p:grpSp>
      </p:grpSp>
      <p:sp>
        <p:nvSpPr>
          <p:cNvPr id="33" name="Rectangle 31"/>
          <p:cNvSpPr>
            <a:spLocks noChangeArrowheads="1"/>
          </p:cNvSpPr>
          <p:nvPr/>
        </p:nvSpPr>
        <p:spPr bwMode="auto">
          <a:xfrm>
            <a:off x="0" y="6572250"/>
            <a:ext cx="3786188" cy="285750"/>
          </a:xfrm>
          <a:prstGeom prst="rect">
            <a:avLst/>
          </a:prstGeom>
          <a:noFill/>
          <a:ln w="9525">
            <a:noFill/>
            <a:miter lim="800000"/>
            <a:headEnd/>
            <a:tailEnd/>
          </a:ln>
          <a:effectLst>
            <a:outerShdw dist="17961" dir="2700000" algn="ctr" rotWithShape="0">
              <a:schemeClr val="tx1"/>
            </a:outerShdw>
          </a:effectLst>
        </p:spPr>
        <p:txBody>
          <a:bodyPr anchor="ctr"/>
          <a:lstStyle/>
          <a:p>
            <a:pPr>
              <a:defRPr/>
            </a:pPr>
            <a:r>
              <a:rPr lang="zh-TW" altLang="en-US" sz="1400" dirty="0">
                <a:solidFill>
                  <a:srgbClr val="0000FF"/>
                </a:solidFill>
                <a:latin typeface="標楷體" pitchFamily="65" charset="-120"/>
                <a:ea typeface="標楷體" pitchFamily="65" charset="-120"/>
              </a:rPr>
              <a:t>江建良編著，統計學，</a:t>
            </a:r>
            <a:r>
              <a:rPr lang="zh-TW" altLang="en-US" sz="1400" dirty="0">
                <a:solidFill>
                  <a:srgbClr val="000000"/>
                </a:solidFill>
                <a:latin typeface="標楷體" pitchFamily="65" charset="-120"/>
                <a:ea typeface="標楷體" pitchFamily="65" charset="-120"/>
              </a:rPr>
              <a:t>普林斯頓國際有限公司</a:t>
            </a:r>
            <a:r>
              <a:rPr lang="zh-TW" altLang="en-US" sz="1400" dirty="0">
                <a:solidFill>
                  <a:srgbClr val="0000FF"/>
                </a:solidFill>
                <a:latin typeface="標楷體" pitchFamily="65" charset="-120"/>
                <a:ea typeface="標楷體" pitchFamily="65" charset="-120"/>
              </a:rPr>
              <a:t> </a:t>
            </a:r>
          </a:p>
        </p:txBody>
      </p:sp>
      <p:sp>
        <p:nvSpPr>
          <p:cNvPr id="54286" name="投影片編號版面配置區 33"/>
          <p:cNvSpPr>
            <a:spLocks noGrp="1"/>
          </p:cNvSpPr>
          <p:nvPr>
            <p:ph type="sldNum" sz="quarter" idx="12"/>
          </p:nvPr>
        </p:nvSpPr>
        <p:spPr bwMode="auto">
          <a:noFill/>
          <a:ln>
            <a:miter lim="800000"/>
            <a:headEnd/>
            <a:tailEnd/>
          </a:ln>
        </p:spPr>
        <p:txBody>
          <a:bodyPr/>
          <a:lstStyle/>
          <a:p>
            <a:fld id="{C1102730-94D6-4D38-B3AD-DB558BA1D564}" type="slidenum">
              <a:rPr lang="en-US" altLang="zh-TW" smtClean="0"/>
              <a:pPr/>
              <a:t>38</a:t>
            </a:fld>
            <a:endParaRPr lang="en-US" altLang="zh-TW" smtClean="0"/>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642"/>
                                        </p:tgtEl>
                                        <p:attrNameLst>
                                          <p:attrName>style.visibility</p:attrName>
                                        </p:attrNameLst>
                                      </p:cBhvr>
                                      <p:to>
                                        <p:strVal val="visible"/>
                                      </p:to>
                                    </p:set>
                                    <p:animEffect transition="in" filter="blinds(horizontal)">
                                      <p:cBhvr>
                                        <p:cTn id="7" dur="500"/>
                                        <p:tgtEl>
                                          <p:spTgt spid="15642"/>
                                        </p:tgtEl>
                                      </p:cBhvr>
                                    </p:animEffect>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643"/>
                                        </p:tgtEl>
                                        <p:attrNameLst>
                                          <p:attrName>style.visibility</p:attrName>
                                        </p:attrNameLst>
                                      </p:cBhvr>
                                      <p:to>
                                        <p:strVal val="visible"/>
                                      </p:to>
                                    </p:set>
                                    <p:anim calcmode="lin" valueType="num">
                                      <p:cBhvr additive="base">
                                        <p:cTn id="11" dur="500" fill="hold"/>
                                        <p:tgtEl>
                                          <p:spTgt spid="15643"/>
                                        </p:tgtEl>
                                        <p:attrNameLst>
                                          <p:attrName>ppt_x</p:attrName>
                                        </p:attrNameLst>
                                      </p:cBhvr>
                                      <p:tavLst>
                                        <p:tav tm="0">
                                          <p:val>
                                            <p:strVal val="0-#ppt_w/2"/>
                                          </p:val>
                                        </p:tav>
                                        <p:tav tm="100000">
                                          <p:val>
                                            <p:strVal val="#ppt_x"/>
                                          </p:val>
                                        </p:tav>
                                      </p:tavLst>
                                    </p:anim>
                                    <p:anim calcmode="lin" valueType="num">
                                      <p:cBhvr additive="base">
                                        <p:cTn id="12" dur="500" fill="hold"/>
                                        <p:tgtEl>
                                          <p:spTgt spid="156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suction.wav"/>
                                        </p:tgtEl>
                                      </p:cMediaNode>
                                    </p:audio>
                                  </p:subTnLst>
                                </p:cTn>
                              </p:par>
                            </p:childTnLst>
                          </p:cTn>
                        </p:par>
                        <p:par>
                          <p:cTn id="13" fill="hold">
                            <p:stCondLst>
                              <p:cond delay="1000"/>
                            </p:stCondLst>
                            <p:childTnLst>
                              <p:par>
                                <p:cTn id="14" presetID="53"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subTnLst>
                                    <p:audio>
                                      <p:cMediaNode>
                                        <p:cTn display="0" masterRel="sameClick">
                                          <p:stCondLst>
                                            <p:cond evt="begin" delay="0">
                                              <p:tn val="14"/>
                                            </p:cond>
                                          </p:stCondLst>
                                          <p:endCondLst>
                                            <p:cond evt="onStopAudio" delay="0">
                                              <p:tgtEl>
                                                <p:sldTgt/>
                                              </p:tgtEl>
                                            </p:cond>
                                          </p:endCondLst>
                                        </p:cTn>
                                        <p:tgtEl>
                                          <p:sndTgt r:embed="rId4" name="camera.wav"/>
                                        </p:tgtEl>
                                      </p:cMediaNode>
                                    </p:audio>
                                  </p:sub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subTnLst>
                                    <p:audio>
                                      <p:cMediaNode>
                                        <p:cTn display="0" masterRel="sameClick">
                                          <p:stCondLst>
                                            <p:cond evt="begin" delay="0">
                                              <p:tn val="20"/>
                                            </p:cond>
                                          </p:stCondLst>
                                          <p:endCondLst>
                                            <p:cond evt="onStopAudio" delay="0">
                                              <p:tgtEl>
                                                <p:sldTgt/>
                                              </p:tgtEl>
                                            </p:cond>
                                          </p:endCondLst>
                                        </p:cTn>
                                        <p:tgtEl>
                                          <p:sndTgt r:embed="rId5" name="laser.wav"/>
                                        </p:tgtEl>
                                      </p:cMediaNode>
                                    </p:audio>
                                  </p:sub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subTnLst>
                                    <p:audio>
                                      <p:cMediaNode>
                                        <p:cTn display="0" masterRel="sameClick">
                                          <p:stCondLst>
                                            <p:cond evt="begin" delay="0">
                                              <p:tn val="24"/>
                                            </p:cond>
                                          </p:stCondLst>
                                          <p:endCondLst>
                                            <p:cond evt="onStopAudio" delay="0">
                                              <p:tgtEl>
                                                <p:sldTgt/>
                                              </p:tgtEl>
                                            </p:cond>
                                          </p:endCondLst>
                                        </p:cTn>
                                        <p:tgtEl>
                                          <p:sndTgt r:embed="rId6" name="voltage.wav"/>
                                        </p:tgtEl>
                                      </p:cMediaNode>
                                    </p:audio>
                                  </p:subTnLst>
                                </p:cTn>
                              </p:par>
                              <p:par>
                                <p:cTn id="27" presetID="22" presetClass="entr" presetSubtype="8" fill="hold" grpId="0" nodeType="withEffect">
                                  <p:stCondLst>
                                    <p:cond delay="0"/>
                                  </p:stCondLst>
                                  <p:childTnLst>
                                    <p:set>
                                      <p:cBhvr>
                                        <p:cTn id="28" dur="1" fill="hold">
                                          <p:stCondLst>
                                            <p:cond delay="0"/>
                                          </p:stCondLst>
                                        </p:cTn>
                                        <p:tgtEl>
                                          <p:spTgt spid="15645"/>
                                        </p:tgtEl>
                                        <p:attrNameLst>
                                          <p:attrName>style.visibility</p:attrName>
                                        </p:attrNameLst>
                                      </p:cBhvr>
                                      <p:to>
                                        <p:strVal val="visible"/>
                                      </p:to>
                                    </p:set>
                                    <p:animEffect transition="in" filter="wipe(left)">
                                      <p:cBhvr>
                                        <p:cTn id="29" dur="500"/>
                                        <p:tgtEl>
                                          <p:spTgt spid="15645"/>
                                        </p:tgtEl>
                                      </p:cBhvr>
                                    </p:animEffect>
                                  </p:childTnLst>
                                  <p:subTnLst>
                                    <p:audio>
                                      <p:cMediaNode>
                                        <p:cTn display="0" masterRel="sameClick">
                                          <p:stCondLst>
                                            <p:cond evt="begin" delay="0">
                                              <p:tn val="27"/>
                                            </p:cond>
                                          </p:stCondLst>
                                          <p:endCondLst>
                                            <p:cond evt="onStopAudio" delay="0">
                                              <p:tgtEl>
                                                <p:sldTgt/>
                                              </p:tgtEl>
                                            </p:cond>
                                          </p:endCondLst>
                                        </p:cTn>
                                        <p:tgtEl>
                                          <p:sndTgt r:embed="rId6" name="voltage.wav"/>
                                        </p:tgtEl>
                                      </p:cMediaNode>
                                    </p:audio>
                                  </p:subTnLst>
                                </p:cTn>
                              </p:par>
                            </p:childTnLst>
                          </p:cTn>
                        </p:par>
                        <p:par>
                          <p:cTn id="30" fill="hold">
                            <p:stCondLst>
                              <p:cond delay="3000"/>
                            </p:stCondLst>
                            <p:childTnLst>
                              <p:par>
                                <p:cTn id="31" presetID="55" presetClass="entr" presetSubtype="0" fill="hold" grpId="0" nodeType="afterEffect">
                                  <p:stCondLst>
                                    <p:cond delay="0"/>
                                  </p:stCondLst>
                                  <p:childTnLst>
                                    <p:set>
                                      <p:cBhvr>
                                        <p:cTn id="32" dur="1" fill="hold">
                                          <p:stCondLst>
                                            <p:cond delay="0"/>
                                          </p:stCondLst>
                                        </p:cTn>
                                        <p:tgtEl>
                                          <p:spTgt spid="15663"/>
                                        </p:tgtEl>
                                        <p:attrNameLst>
                                          <p:attrName>style.visibility</p:attrName>
                                        </p:attrNameLst>
                                      </p:cBhvr>
                                      <p:to>
                                        <p:strVal val="visible"/>
                                      </p:to>
                                    </p:set>
                                    <p:anim calcmode="lin" valueType="num">
                                      <p:cBhvr>
                                        <p:cTn id="33" dur="500" fill="hold"/>
                                        <p:tgtEl>
                                          <p:spTgt spid="15663"/>
                                        </p:tgtEl>
                                        <p:attrNameLst>
                                          <p:attrName>ppt_w</p:attrName>
                                        </p:attrNameLst>
                                      </p:cBhvr>
                                      <p:tavLst>
                                        <p:tav tm="0">
                                          <p:val>
                                            <p:strVal val="#ppt_w*0.70"/>
                                          </p:val>
                                        </p:tav>
                                        <p:tav tm="100000">
                                          <p:val>
                                            <p:strVal val="#ppt_w"/>
                                          </p:val>
                                        </p:tav>
                                      </p:tavLst>
                                    </p:anim>
                                    <p:anim calcmode="lin" valueType="num">
                                      <p:cBhvr>
                                        <p:cTn id="34" dur="500" fill="hold"/>
                                        <p:tgtEl>
                                          <p:spTgt spid="15663"/>
                                        </p:tgtEl>
                                        <p:attrNameLst>
                                          <p:attrName>ppt_h</p:attrName>
                                        </p:attrNameLst>
                                      </p:cBhvr>
                                      <p:tavLst>
                                        <p:tav tm="0">
                                          <p:val>
                                            <p:strVal val="#ppt_h"/>
                                          </p:val>
                                        </p:tav>
                                        <p:tav tm="100000">
                                          <p:val>
                                            <p:strVal val="#ppt_h"/>
                                          </p:val>
                                        </p:tav>
                                      </p:tavLst>
                                    </p:anim>
                                    <p:animEffect transition="in" filter="fade">
                                      <p:cBhvr>
                                        <p:cTn id="35" dur="500"/>
                                        <p:tgtEl>
                                          <p:spTgt spid="15663"/>
                                        </p:tgtEl>
                                      </p:cBhvr>
                                    </p:animEffect>
                                  </p:childTnLst>
                                  <p:subTnLst>
                                    <p:audio>
                                      <p:cMediaNode>
                                        <p:cTn display="0" masterRel="sameClick">
                                          <p:stCondLst>
                                            <p:cond evt="begin" delay="0">
                                              <p:tn val="31"/>
                                            </p:cond>
                                          </p:stCondLst>
                                          <p:endCondLst>
                                            <p:cond evt="onStopAudio" delay="0">
                                              <p:tgtEl>
                                                <p:sldTgt/>
                                              </p:tgtEl>
                                            </p:cond>
                                          </p:endCondLst>
                                        </p:cTn>
                                        <p:tgtEl>
                                          <p:sndTgt r:embed="rId6"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42" grpId="0"/>
      <p:bldP spid="15643" grpId="0"/>
      <p:bldP spid="15645" grpId="0" animBg="1"/>
      <p:bldP spid="156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 name="AutoShape 40"/>
          <p:cNvSpPr>
            <a:spLocks noChangeArrowheads="1"/>
          </p:cNvSpPr>
          <p:nvPr/>
        </p:nvSpPr>
        <p:spPr bwMode="auto">
          <a:xfrm>
            <a:off x="460375" y="214312"/>
            <a:ext cx="8191500" cy="7762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zh-TW" altLang="en-US"/>
          </a:p>
        </p:txBody>
      </p:sp>
      <p:sp>
        <p:nvSpPr>
          <p:cNvPr id="18456" name="Rectangle 24"/>
          <p:cNvSpPr>
            <a:spLocks noGrp="1" noChangeArrowheads="1"/>
          </p:cNvSpPr>
          <p:nvPr>
            <p:ph type="title" sz="quarter"/>
          </p:nvPr>
        </p:nvSpPr>
        <p:spPr>
          <a:xfrm>
            <a:off x="457200" y="285750"/>
            <a:ext cx="8229600" cy="593725"/>
          </a:xfrm>
        </p:spPr>
        <p:txBody>
          <a:bodyPr/>
          <a:lstStyle/>
          <a:p>
            <a:pPr algn="ctr">
              <a:defRPr/>
            </a:pPr>
            <a:r>
              <a:rPr lang="zh-TW" altLang="en-US" sz="3200" dirty="0" smtClean="0">
                <a:solidFill>
                  <a:srgbClr val="800000"/>
                </a:solidFill>
                <a:latin typeface="華康粗黑體" pitchFamily="49" charset="-120"/>
                <a:ea typeface="華康粗黑體" pitchFamily="49" charset="-120"/>
              </a:rPr>
              <a:t>統計</a:t>
            </a:r>
            <a:r>
              <a:rPr lang="zh-TW" altLang="en-US" sz="3200" dirty="0">
                <a:solidFill>
                  <a:srgbClr val="800000"/>
                </a:solidFill>
                <a:latin typeface="華康粗黑體" pitchFamily="49" charset="-120"/>
                <a:ea typeface="華康粗黑體" pitchFamily="49" charset="-120"/>
              </a:rPr>
              <a:t>假設檢定概念</a:t>
            </a:r>
          </a:p>
        </p:txBody>
      </p:sp>
      <p:sp>
        <p:nvSpPr>
          <p:cNvPr id="18895" name="Text Box 463"/>
          <p:cNvSpPr txBox="1">
            <a:spLocks noChangeArrowheads="1"/>
          </p:cNvSpPr>
          <p:nvPr/>
        </p:nvSpPr>
        <p:spPr bwMode="auto">
          <a:xfrm>
            <a:off x="852488" y="1152525"/>
            <a:ext cx="4206875" cy="519113"/>
          </a:xfrm>
          <a:prstGeom prst="rect">
            <a:avLst/>
          </a:prstGeom>
          <a:noFill/>
          <a:ln w="9525" algn="ctr">
            <a:noFill/>
            <a:miter lim="800000"/>
            <a:headEnd/>
            <a:tailEnd/>
          </a:ln>
        </p:spPr>
        <p:txBody>
          <a:bodyPr>
            <a:spAutoFit/>
          </a:bodyPr>
          <a:lstStyle/>
          <a:p>
            <a:pPr>
              <a:spcBef>
                <a:spcPct val="50000"/>
              </a:spcBef>
              <a:buFontTx/>
              <a:buBlip>
                <a:blip r:embed="rId7"/>
              </a:buBlip>
            </a:pPr>
            <a:r>
              <a:rPr lang="en-US" altLang="zh-TW" sz="2800" b="1">
                <a:solidFill>
                  <a:srgbClr val="0000FF"/>
                </a:solidFill>
                <a:ea typeface="華康粗黑體" pitchFamily="49" charset="-120"/>
              </a:rPr>
              <a:t>  </a:t>
            </a:r>
            <a:r>
              <a:rPr lang="zh-TW" altLang="en-US" sz="2800" b="1">
                <a:solidFill>
                  <a:srgbClr val="0000FF"/>
                </a:solidFill>
                <a:ea typeface="華康粗黑體" pitchFamily="49" charset="-120"/>
              </a:rPr>
              <a:t>假設檢定模式的建立：</a:t>
            </a:r>
          </a:p>
        </p:txBody>
      </p:sp>
      <p:sp>
        <p:nvSpPr>
          <p:cNvPr id="18896" name="Text Box 464"/>
          <p:cNvSpPr txBox="1">
            <a:spLocks noChangeArrowheads="1"/>
          </p:cNvSpPr>
          <p:nvPr/>
        </p:nvSpPr>
        <p:spPr bwMode="auto">
          <a:xfrm>
            <a:off x="1389063" y="1879600"/>
            <a:ext cx="2106612" cy="457200"/>
          </a:xfrm>
          <a:prstGeom prst="rect">
            <a:avLst/>
          </a:prstGeom>
          <a:noFill/>
          <a:ln w="9525" algn="ctr">
            <a:noFill/>
            <a:miter lim="800000"/>
            <a:headEnd/>
            <a:tailEnd/>
          </a:ln>
        </p:spPr>
        <p:txBody>
          <a:bodyPr>
            <a:spAutoFit/>
          </a:bodyPr>
          <a:lstStyle/>
          <a:p>
            <a:pPr>
              <a:buFontTx/>
              <a:buBlip>
                <a:blip r:embed="rId8"/>
              </a:buBlip>
            </a:pPr>
            <a:r>
              <a:rPr lang="en-US" altLang="zh-TW">
                <a:ea typeface="標楷體" pitchFamily="65" charset="-120"/>
              </a:rPr>
              <a:t>  </a:t>
            </a:r>
            <a:r>
              <a:rPr lang="zh-TW" altLang="en-US" b="1">
                <a:solidFill>
                  <a:srgbClr val="008000"/>
                </a:solidFill>
                <a:ea typeface="華康粗黑體" pitchFamily="49" charset="-120"/>
              </a:rPr>
              <a:t>左尾檢定：</a:t>
            </a:r>
          </a:p>
        </p:txBody>
      </p:sp>
      <p:grpSp>
        <p:nvGrpSpPr>
          <p:cNvPr id="2" name="Group 490"/>
          <p:cNvGrpSpPr>
            <a:grpSpLocks/>
          </p:cNvGrpSpPr>
          <p:nvPr/>
        </p:nvGrpSpPr>
        <p:grpSpPr bwMode="auto">
          <a:xfrm>
            <a:off x="2590800" y="4881563"/>
            <a:ext cx="260350" cy="601662"/>
            <a:chOff x="1479" y="3075"/>
            <a:chExt cx="164" cy="379"/>
          </a:xfrm>
        </p:grpSpPr>
        <p:sp>
          <p:nvSpPr>
            <p:cNvPr id="55327" name="Rectangle 474"/>
            <p:cNvSpPr>
              <a:spLocks noChangeArrowheads="1"/>
            </p:cNvSpPr>
            <p:nvPr/>
          </p:nvSpPr>
          <p:spPr bwMode="auto">
            <a:xfrm>
              <a:off x="1479" y="3075"/>
              <a:ext cx="101" cy="191"/>
            </a:xfrm>
            <a:prstGeom prst="rect">
              <a:avLst/>
            </a:prstGeom>
            <a:noFill/>
            <a:ln w="9525">
              <a:noFill/>
              <a:miter lim="800000"/>
              <a:headEnd/>
              <a:tailEnd/>
            </a:ln>
          </p:spPr>
          <p:txBody>
            <a:bodyPr wrap="none" lIns="0" tIns="0" rIns="0" bIns="0">
              <a:spAutoFit/>
            </a:bodyPr>
            <a:lstStyle/>
            <a:p>
              <a:r>
                <a:rPr lang="en-US" altLang="zh-TW" sz="2000" b="1" i="1">
                  <a:solidFill>
                    <a:srgbClr val="000000"/>
                  </a:solidFill>
                  <a:latin typeface="Symbol" pitchFamily="18" charset="2"/>
                </a:rPr>
                <a:t>a</a:t>
              </a:r>
              <a:endParaRPr lang="en-US" altLang="zh-TW" sz="2000" b="1"/>
            </a:p>
          </p:txBody>
        </p:sp>
        <p:sp>
          <p:nvSpPr>
            <p:cNvPr id="55328" name="Freeform 479"/>
            <p:cNvSpPr>
              <a:spLocks/>
            </p:cNvSpPr>
            <p:nvPr/>
          </p:nvSpPr>
          <p:spPr bwMode="auto">
            <a:xfrm>
              <a:off x="1535" y="3253"/>
              <a:ext cx="108" cy="201"/>
            </a:xfrm>
            <a:custGeom>
              <a:avLst/>
              <a:gdLst>
                <a:gd name="T0" fmla="*/ 0 w 50"/>
                <a:gd name="T1" fmla="*/ 0 h 167"/>
                <a:gd name="T2" fmla="*/ 0 w 50"/>
                <a:gd name="T3" fmla="*/ 70 h 167"/>
                <a:gd name="T4" fmla="*/ 6 w 50"/>
                <a:gd name="T5" fmla="*/ 84 h 167"/>
                <a:gd name="T6" fmla="*/ 26 w 50"/>
                <a:gd name="T7" fmla="*/ 94 h 167"/>
                <a:gd name="T8" fmla="*/ 54 w 50"/>
                <a:gd name="T9" fmla="*/ 97 h 167"/>
                <a:gd name="T10" fmla="*/ 82 w 50"/>
                <a:gd name="T11" fmla="*/ 102 h 167"/>
                <a:gd name="T12" fmla="*/ 104 w 50"/>
                <a:gd name="T13" fmla="*/ 112 h 167"/>
                <a:gd name="T14" fmla="*/ 108 w 50"/>
                <a:gd name="T15" fmla="*/ 126 h 167"/>
                <a:gd name="T16" fmla="*/ 108 w 50"/>
                <a:gd name="T17" fmla="*/ 20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167"/>
                <a:gd name="T29" fmla="*/ 50 w 50"/>
                <a:gd name="T30" fmla="*/ 167 h 1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167">
                  <a:moveTo>
                    <a:pt x="0" y="0"/>
                  </a:moveTo>
                  <a:lnTo>
                    <a:pt x="0" y="58"/>
                  </a:lnTo>
                  <a:lnTo>
                    <a:pt x="3" y="70"/>
                  </a:lnTo>
                  <a:lnTo>
                    <a:pt x="12" y="78"/>
                  </a:lnTo>
                  <a:lnTo>
                    <a:pt x="25" y="81"/>
                  </a:lnTo>
                  <a:lnTo>
                    <a:pt x="38" y="85"/>
                  </a:lnTo>
                  <a:lnTo>
                    <a:pt x="48" y="93"/>
                  </a:lnTo>
                  <a:lnTo>
                    <a:pt x="50" y="105"/>
                  </a:lnTo>
                  <a:lnTo>
                    <a:pt x="50" y="167"/>
                  </a:lnTo>
                </a:path>
              </a:pathLst>
            </a:custGeom>
            <a:noFill/>
            <a:ln w="38100">
              <a:solidFill>
                <a:srgbClr val="FF0066"/>
              </a:solidFill>
              <a:round/>
              <a:headEnd/>
              <a:tailEnd type="triangle" w="med" len="med"/>
            </a:ln>
          </p:spPr>
          <p:txBody>
            <a:bodyPr/>
            <a:lstStyle/>
            <a:p>
              <a:endParaRPr lang="zh-TW" altLang="en-US"/>
            </a:p>
          </p:txBody>
        </p:sp>
      </p:grpSp>
      <p:sp>
        <p:nvSpPr>
          <p:cNvPr id="18914" name="Line 482"/>
          <p:cNvSpPr>
            <a:spLocks noChangeShapeType="1"/>
          </p:cNvSpPr>
          <p:nvPr/>
        </p:nvSpPr>
        <p:spPr bwMode="auto">
          <a:xfrm flipH="1">
            <a:off x="2700338" y="2867025"/>
            <a:ext cx="874712" cy="0"/>
          </a:xfrm>
          <a:prstGeom prst="line">
            <a:avLst/>
          </a:prstGeom>
          <a:noFill/>
          <a:ln w="38100">
            <a:solidFill>
              <a:srgbClr val="FF0066"/>
            </a:solidFill>
            <a:round/>
            <a:headEnd type="triangle" w="med" len="med"/>
            <a:tailEnd type="triangle" w="med" len="med"/>
          </a:ln>
        </p:spPr>
        <p:txBody>
          <a:bodyPr/>
          <a:lstStyle/>
          <a:p>
            <a:endParaRPr lang="zh-TW" altLang="en-US"/>
          </a:p>
        </p:txBody>
      </p:sp>
      <p:grpSp>
        <p:nvGrpSpPr>
          <p:cNvPr id="3" name="Group 491"/>
          <p:cNvGrpSpPr>
            <a:grpSpLocks/>
          </p:cNvGrpSpPr>
          <p:nvPr/>
        </p:nvGrpSpPr>
        <p:grpSpPr bwMode="auto">
          <a:xfrm>
            <a:off x="1806575" y="2693988"/>
            <a:ext cx="5397500" cy="3511550"/>
            <a:chOff x="985" y="1697"/>
            <a:chExt cx="3400" cy="2212"/>
          </a:xfrm>
        </p:grpSpPr>
        <p:sp>
          <p:nvSpPr>
            <p:cNvPr id="55313" name="Rectangle 466"/>
            <p:cNvSpPr>
              <a:spLocks noChangeArrowheads="1"/>
            </p:cNvSpPr>
            <p:nvPr/>
          </p:nvSpPr>
          <p:spPr bwMode="auto">
            <a:xfrm>
              <a:off x="2160" y="1710"/>
              <a:ext cx="480" cy="192"/>
            </a:xfrm>
            <a:prstGeom prst="rect">
              <a:avLst/>
            </a:prstGeom>
            <a:noFill/>
            <a:ln w="9525">
              <a:noFill/>
              <a:miter lim="800000"/>
              <a:headEnd/>
              <a:tailEnd/>
            </a:ln>
          </p:spPr>
          <p:txBody>
            <a:bodyPr wrap="none" lIns="0" tIns="0" rIns="0" bIns="0">
              <a:spAutoFit/>
            </a:bodyPr>
            <a:lstStyle/>
            <a:p>
              <a:r>
                <a:rPr lang="zh-TW" altLang="en-US" sz="2000" b="1">
                  <a:solidFill>
                    <a:srgbClr val="000000"/>
                  </a:solidFill>
                  <a:latin typeface="細明體" pitchFamily="49" charset="-120"/>
                  <a:ea typeface="標楷體" pitchFamily="65" charset="-120"/>
                </a:rPr>
                <a:t>接受域</a:t>
              </a:r>
              <a:endParaRPr lang="zh-TW" altLang="en-US" sz="2000" b="1">
                <a:ea typeface="標楷體" pitchFamily="65" charset="-120"/>
              </a:endParaRPr>
            </a:p>
          </p:txBody>
        </p:sp>
        <p:sp>
          <p:nvSpPr>
            <p:cNvPr id="55314" name="Rectangle 467"/>
            <p:cNvSpPr>
              <a:spLocks noChangeArrowheads="1"/>
            </p:cNvSpPr>
            <p:nvPr/>
          </p:nvSpPr>
          <p:spPr bwMode="auto">
            <a:xfrm>
              <a:off x="985" y="1711"/>
              <a:ext cx="480" cy="192"/>
            </a:xfrm>
            <a:prstGeom prst="rect">
              <a:avLst/>
            </a:prstGeom>
            <a:noFill/>
            <a:ln w="9525">
              <a:noFill/>
              <a:miter lim="800000"/>
              <a:headEnd/>
              <a:tailEnd/>
            </a:ln>
          </p:spPr>
          <p:txBody>
            <a:bodyPr wrap="none" lIns="0" tIns="0" rIns="0" bIns="0">
              <a:spAutoFit/>
            </a:bodyPr>
            <a:lstStyle/>
            <a:p>
              <a:r>
                <a:rPr lang="zh-TW" altLang="en-US" sz="2000" b="1">
                  <a:solidFill>
                    <a:srgbClr val="000000"/>
                  </a:solidFill>
                  <a:latin typeface="細明體" pitchFamily="49" charset="-120"/>
                  <a:ea typeface="標楷體" pitchFamily="65" charset="-120"/>
                </a:rPr>
                <a:t>放棄域</a:t>
              </a:r>
              <a:endParaRPr lang="zh-TW" altLang="en-US" sz="2000" b="1">
                <a:ea typeface="標楷體" pitchFamily="65" charset="-120"/>
              </a:endParaRPr>
            </a:p>
          </p:txBody>
        </p:sp>
        <p:sp>
          <p:nvSpPr>
            <p:cNvPr id="55315" name="Rectangle 468"/>
            <p:cNvSpPr>
              <a:spLocks noChangeArrowheads="1"/>
            </p:cNvSpPr>
            <p:nvPr/>
          </p:nvSpPr>
          <p:spPr bwMode="auto">
            <a:xfrm>
              <a:off x="4314" y="3505"/>
              <a:ext cx="71" cy="192"/>
            </a:xfrm>
            <a:prstGeom prst="rect">
              <a:avLst/>
            </a:prstGeom>
            <a:noFill/>
            <a:ln w="9525">
              <a:noFill/>
              <a:miter lim="800000"/>
              <a:headEnd/>
              <a:tailEnd/>
            </a:ln>
          </p:spPr>
          <p:txBody>
            <a:bodyPr wrap="none" lIns="0" tIns="0" rIns="0" bIns="0">
              <a:spAutoFit/>
            </a:bodyPr>
            <a:lstStyle/>
            <a:p>
              <a:r>
                <a:rPr lang="en-US" altLang="zh-TW" sz="2000" b="1">
                  <a:solidFill>
                    <a:srgbClr val="000000"/>
                  </a:solidFill>
                  <a:latin typeface="新細明體" charset="-120"/>
                </a:rPr>
                <a:t>^</a:t>
              </a:r>
              <a:endParaRPr lang="en-US" altLang="zh-TW" sz="2000" b="1">
                <a:latin typeface="新細明體" charset="-120"/>
              </a:endParaRPr>
            </a:p>
          </p:txBody>
        </p:sp>
        <p:sp>
          <p:nvSpPr>
            <p:cNvPr id="55316" name="Rectangle 469"/>
            <p:cNvSpPr>
              <a:spLocks noChangeArrowheads="1"/>
            </p:cNvSpPr>
            <p:nvPr/>
          </p:nvSpPr>
          <p:spPr bwMode="auto">
            <a:xfrm>
              <a:off x="4276" y="3578"/>
              <a:ext cx="83" cy="192"/>
            </a:xfrm>
            <a:prstGeom prst="rect">
              <a:avLst/>
            </a:prstGeom>
            <a:noFill/>
            <a:ln w="9525">
              <a:noFill/>
              <a:miter lim="800000"/>
              <a:headEnd/>
              <a:tailEnd/>
            </a:ln>
          </p:spPr>
          <p:txBody>
            <a:bodyPr wrap="none" lIns="0" tIns="0" rIns="0" bIns="0">
              <a:spAutoFit/>
            </a:bodyPr>
            <a:lstStyle/>
            <a:p>
              <a:r>
                <a:rPr lang="en-US" altLang="zh-TW" sz="2000" b="1" i="1">
                  <a:solidFill>
                    <a:srgbClr val="000000"/>
                  </a:solidFill>
                  <a:latin typeface="Symbol" pitchFamily="18" charset="2"/>
                </a:rPr>
                <a:t>q</a:t>
              </a:r>
              <a:endParaRPr lang="en-US" altLang="zh-TW" sz="2000" b="1"/>
            </a:p>
          </p:txBody>
        </p:sp>
        <p:sp>
          <p:nvSpPr>
            <p:cNvPr id="55317" name="Rectangle 470"/>
            <p:cNvSpPr>
              <a:spLocks noChangeArrowheads="1"/>
            </p:cNvSpPr>
            <p:nvPr/>
          </p:nvSpPr>
          <p:spPr bwMode="auto">
            <a:xfrm>
              <a:off x="1592" y="3631"/>
              <a:ext cx="71" cy="192"/>
            </a:xfrm>
            <a:prstGeom prst="rect">
              <a:avLst/>
            </a:prstGeom>
            <a:noFill/>
            <a:ln w="9525">
              <a:noFill/>
              <a:miter lim="800000"/>
              <a:headEnd/>
              <a:tailEnd/>
            </a:ln>
          </p:spPr>
          <p:txBody>
            <a:bodyPr wrap="none" lIns="0" tIns="0" rIns="0" bIns="0">
              <a:spAutoFit/>
            </a:bodyPr>
            <a:lstStyle/>
            <a:p>
              <a:r>
                <a:rPr lang="en-US" altLang="zh-TW" sz="2000" b="1">
                  <a:solidFill>
                    <a:srgbClr val="000000"/>
                  </a:solidFill>
                  <a:latin typeface="新細明體" charset="-120"/>
                </a:rPr>
                <a:t>^</a:t>
              </a:r>
              <a:endParaRPr lang="en-US" altLang="zh-TW" sz="2000" b="1">
                <a:latin typeface="新細明體" charset="-120"/>
              </a:endParaRPr>
            </a:p>
          </p:txBody>
        </p:sp>
        <p:sp>
          <p:nvSpPr>
            <p:cNvPr id="55318" name="Rectangle 471"/>
            <p:cNvSpPr>
              <a:spLocks noChangeArrowheads="1"/>
            </p:cNvSpPr>
            <p:nvPr/>
          </p:nvSpPr>
          <p:spPr bwMode="auto">
            <a:xfrm>
              <a:off x="1562" y="3696"/>
              <a:ext cx="83" cy="192"/>
            </a:xfrm>
            <a:prstGeom prst="rect">
              <a:avLst/>
            </a:prstGeom>
            <a:noFill/>
            <a:ln w="9525">
              <a:noFill/>
              <a:miter lim="800000"/>
              <a:headEnd/>
              <a:tailEnd/>
            </a:ln>
          </p:spPr>
          <p:txBody>
            <a:bodyPr wrap="none" lIns="0" tIns="0" rIns="0" bIns="0">
              <a:spAutoFit/>
            </a:bodyPr>
            <a:lstStyle/>
            <a:p>
              <a:r>
                <a:rPr lang="en-US" altLang="zh-TW" sz="2000" b="1" i="1">
                  <a:solidFill>
                    <a:srgbClr val="000000"/>
                  </a:solidFill>
                  <a:latin typeface="Symbol" pitchFamily="18" charset="2"/>
                </a:rPr>
                <a:t>q</a:t>
              </a:r>
              <a:endParaRPr lang="en-US" altLang="zh-TW" sz="2000" b="1"/>
            </a:p>
          </p:txBody>
        </p:sp>
        <p:sp>
          <p:nvSpPr>
            <p:cNvPr id="55319" name="Rectangle 472"/>
            <p:cNvSpPr>
              <a:spLocks noChangeArrowheads="1"/>
            </p:cNvSpPr>
            <p:nvPr/>
          </p:nvSpPr>
          <p:spPr bwMode="auto">
            <a:xfrm>
              <a:off x="1671" y="3785"/>
              <a:ext cx="52" cy="124"/>
            </a:xfrm>
            <a:prstGeom prst="rect">
              <a:avLst/>
            </a:prstGeom>
            <a:noFill/>
            <a:ln w="9525">
              <a:noFill/>
              <a:miter lim="800000"/>
              <a:headEnd/>
              <a:tailEnd/>
            </a:ln>
          </p:spPr>
          <p:txBody>
            <a:bodyPr wrap="none" lIns="0" tIns="0" rIns="0" bIns="0">
              <a:spAutoFit/>
            </a:bodyPr>
            <a:lstStyle/>
            <a:p>
              <a:r>
                <a:rPr lang="en-US" altLang="zh-TW" sz="1300" b="1">
                  <a:solidFill>
                    <a:srgbClr val="000000"/>
                  </a:solidFill>
                  <a:latin typeface="Times New Roman" pitchFamily="18" charset="0"/>
                </a:rPr>
                <a:t>1</a:t>
              </a:r>
              <a:endParaRPr lang="en-US" altLang="zh-TW" sz="1300" b="1"/>
            </a:p>
          </p:txBody>
        </p:sp>
        <p:sp>
          <p:nvSpPr>
            <p:cNvPr id="55320" name="Rectangle 473"/>
            <p:cNvSpPr>
              <a:spLocks noChangeArrowheads="1"/>
            </p:cNvSpPr>
            <p:nvPr/>
          </p:nvSpPr>
          <p:spPr bwMode="auto">
            <a:xfrm>
              <a:off x="1739" y="3690"/>
              <a:ext cx="480" cy="192"/>
            </a:xfrm>
            <a:prstGeom prst="rect">
              <a:avLst/>
            </a:prstGeom>
            <a:noFill/>
            <a:ln w="9525">
              <a:noFill/>
              <a:miter lim="800000"/>
              <a:headEnd/>
              <a:tailEnd/>
            </a:ln>
          </p:spPr>
          <p:txBody>
            <a:bodyPr wrap="none" lIns="0" tIns="0" rIns="0" bIns="0">
              <a:spAutoFit/>
            </a:bodyPr>
            <a:lstStyle/>
            <a:p>
              <a:r>
                <a:rPr lang="zh-TW" altLang="en-US" sz="2000" b="1">
                  <a:solidFill>
                    <a:srgbClr val="000000"/>
                  </a:solidFill>
                  <a:latin typeface="細明體" pitchFamily="49" charset="-120"/>
                  <a:ea typeface="標楷體" pitchFamily="65" charset="-120"/>
                </a:rPr>
                <a:t>臨界值</a:t>
              </a:r>
              <a:endParaRPr lang="zh-TW" altLang="en-US" sz="2000" b="1">
                <a:ea typeface="標楷體" pitchFamily="65" charset="-120"/>
              </a:endParaRPr>
            </a:p>
          </p:txBody>
        </p:sp>
        <p:grpSp>
          <p:nvGrpSpPr>
            <p:cNvPr id="4" name="Group 475"/>
            <p:cNvGrpSpPr>
              <a:grpSpLocks/>
            </p:cNvGrpSpPr>
            <p:nvPr/>
          </p:nvGrpSpPr>
          <p:grpSpPr bwMode="auto">
            <a:xfrm>
              <a:off x="2572" y="2662"/>
              <a:ext cx="268" cy="206"/>
              <a:chOff x="2552" y="2521"/>
              <a:chExt cx="308" cy="238"/>
            </a:xfrm>
          </p:grpSpPr>
          <p:sp>
            <p:nvSpPr>
              <p:cNvPr id="55324" name="Rectangle 476"/>
              <p:cNvSpPr>
                <a:spLocks noChangeArrowheads="1"/>
              </p:cNvSpPr>
              <p:nvPr/>
            </p:nvSpPr>
            <p:spPr bwMode="auto">
              <a:xfrm>
                <a:off x="2552" y="2538"/>
                <a:ext cx="92" cy="221"/>
              </a:xfrm>
              <a:prstGeom prst="rect">
                <a:avLst/>
              </a:prstGeom>
              <a:noFill/>
              <a:ln w="9525">
                <a:noFill/>
                <a:miter lim="800000"/>
                <a:headEnd/>
                <a:tailEnd/>
              </a:ln>
            </p:spPr>
            <p:txBody>
              <a:bodyPr wrap="none" lIns="0" tIns="0" rIns="0" bIns="0">
                <a:spAutoFit/>
              </a:bodyPr>
              <a:lstStyle/>
              <a:p>
                <a:r>
                  <a:rPr lang="en-US" altLang="zh-TW" sz="2000" b="1">
                    <a:solidFill>
                      <a:srgbClr val="000000"/>
                    </a:solidFill>
                    <a:latin typeface="Times New Roman" pitchFamily="18" charset="0"/>
                  </a:rPr>
                  <a:t>1</a:t>
                </a:r>
                <a:endParaRPr lang="en-US" altLang="zh-TW" sz="2000" b="1"/>
              </a:p>
            </p:txBody>
          </p:sp>
          <p:sp>
            <p:nvSpPr>
              <p:cNvPr id="55325" name="Rectangle 477"/>
              <p:cNvSpPr>
                <a:spLocks noChangeArrowheads="1"/>
              </p:cNvSpPr>
              <p:nvPr/>
            </p:nvSpPr>
            <p:spPr bwMode="auto">
              <a:xfrm>
                <a:off x="2642" y="2521"/>
                <a:ext cx="101" cy="221"/>
              </a:xfrm>
              <a:prstGeom prst="rect">
                <a:avLst/>
              </a:prstGeom>
              <a:noFill/>
              <a:ln w="9525">
                <a:noFill/>
                <a:miter lim="800000"/>
                <a:headEnd/>
                <a:tailEnd/>
              </a:ln>
            </p:spPr>
            <p:txBody>
              <a:bodyPr wrap="none" lIns="0" tIns="0" rIns="0" bIns="0">
                <a:spAutoFit/>
              </a:bodyPr>
              <a:lstStyle/>
              <a:p>
                <a:r>
                  <a:rPr lang="en-US" altLang="zh-TW" sz="2000" b="1">
                    <a:solidFill>
                      <a:srgbClr val="000000"/>
                    </a:solidFill>
                    <a:latin typeface="Symbol" pitchFamily="18" charset="2"/>
                  </a:rPr>
                  <a:t>-</a:t>
                </a:r>
                <a:endParaRPr lang="en-US" altLang="zh-TW" sz="2000" b="1"/>
              </a:p>
            </p:txBody>
          </p:sp>
          <p:sp>
            <p:nvSpPr>
              <p:cNvPr id="55326" name="Rectangle 478"/>
              <p:cNvSpPr>
                <a:spLocks noChangeArrowheads="1"/>
              </p:cNvSpPr>
              <p:nvPr/>
            </p:nvSpPr>
            <p:spPr bwMode="auto">
              <a:xfrm>
                <a:off x="2744" y="2521"/>
                <a:ext cx="116" cy="221"/>
              </a:xfrm>
              <a:prstGeom prst="rect">
                <a:avLst/>
              </a:prstGeom>
              <a:noFill/>
              <a:ln w="9525">
                <a:noFill/>
                <a:miter lim="800000"/>
                <a:headEnd/>
                <a:tailEnd/>
              </a:ln>
            </p:spPr>
            <p:txBody>
              <a:bodyPr wrap="none" lIns="0" tIns="0" rIns="0" bIns="0">
                <a:spAutoFit/>
              </a:bodyPr>
              <a:lstStyle/>
              <a:p>
                <a:r>
                  <a:rPr lang="en-US" altLang="zh-TW" sz="2000" b="1" i="1">
                    <a:solidFill>
                      <a:srgbClr val="000000"/>
                    </a:solidFill>
                    <a:latin typeface="Symbol" pitchFamily="18" charset="2"/>
                  </a:rPr>
                  <a:t>a</a:t>
                </a:r>
                <a:endParaRPr lang="en-US" altLang="zh-TW" sz="2000" b="1"/>
              </a:p>
            </p:txBody>
          </p:sp>
        </p:grpSp>
        <p:sp>
          <p:nvSpPr>
            <p:cNvPr id="55322" name="Line 481"/>
            <p:cNvSpPr>
              <a:spLocks noChangeShapeType="1"/>
            </p:cNvSpPr>
            <p:nvPr/>
          </p:nvSpPr>
          <p:spPr bwMode="auto">
            <a:xfrm>
              <a:off x="1313" y="3647"/>
              <a:ext cx="2933" cy="1"/>
            </a:xfrm>
            <a:prstGeom prst="line">
              <a:avLst/>
            </a:prstGeom>
            <a:noFill/>
            <a:ln w="11113">
              <a:solidFill>
                <a:srgbClr val="000000"/>
              </a:solidFill>
              <a:round/>
              <a:headEnd/>
              <a:tailEnd/>
            </a:ln>
          </p:spPr>
          <p:txBody>
            <a:bodyPr/>
            <a:lstStyle/>
            <a:p>
              <a:endParaRPr lang="zh-TW" altLang="en-US"/>
            </a:p>
          </p:txBody>
        </p:sp>
        <p:sp>
          <p:nvSpPr>
            <p:cNvPr id="55323" name="Line 485"/>
            <p:cNvSpPr>
              <a:spLocks noChangeShapeType="1"/>
            </p:cNvSpPr>
            <p:nvPr/>
          </p:nvSpPr>
          <p:spPr bwMode="auto">
            <a:xfrm>
              <a:off x="1824" y="1697"/>
              <a:ext cx="1" cy="1948"/>
            </a:xfrm>
            <a:prstGeom prst="line">
              <a:avLst/>
            </a:prstGeom>
            <a:noFill/>
            <a:ln w="17463">
              <a:solidFill>
                <a:srgbClr val="333333"/>
              </a:solidFill>
              <a:round/>
              <a:headEnd/>
              <a:tailEnd/>
            </a:ln>
          </p:spPr>
          <p:txBody>
            <a:bodyPr/>
            <a:lstStyle/>
            <a:p>
              <a:endParaRPr lang="zh-TW" altLang="en-US"/>
            </a:p>
          </p:txBody>
        </p:sp>
      </p:grpSp>
      <p:sp>
        <p:nvSpPr>
          <p:cNvPr id="18918" name="Freeform 486"/>
          <p:cNvSpPr>
            <a:spLocks/>
          </p:cNvSpPr>
          <p:nvPr/>
        </p:nvSpPr>
        <p:spPr bwMode="auto">
          <a:xfrm>
            <a:off x="2384425" y="5348288"/>
            <a:ext cx="754063" cy="441325"/>
          </a:xfrm>
          <a:custGeom>
            <a:avLst/>
            <a:gdLst>
              <a:gd name="T0" fmla="*/ 754063 w 546"/>
              <a:gd name="T1" fmla="*/ 0 h 320"/>
              <a:gd name="T2" fmla="*/ 754063 w 546"/>
              <a:gd name="T3" fmla="*/ 441325 h 320"/>
              <a:gd name="T4" fmla="*/ 0 w 546"/>
              <a:gd name="T5" fmla="*/ 441325 h 320"/>
              <a:gd name="T6" fmla="*/ 0 w 546"/>
              <a:gd name="T7" fmla="*/ 248245 h 320"/>
              <a:gd name="T8" fmla="*/ 52481 w 546"/>
              <a:gd name="T9" fmla="*/ 244108 h 320"/>
              <a:gd name="T10" fmla="*/ 142250 w 546"/>
              <a:gd name="T11" fmla="*/ 238591 h 320"/>
              <a:gd name="T12" fmla="*/ 247211 w 546"/>
              <a:gd name="T13" fmla="*/ 222042 h 320"/>
              <a:gd name="T14" fmla="*/ 361840 w 546"/>
              <a:gd name="T15" fmla="*/ 188942 h 320"/>
              <a:gd name="T16" fmla="*/ 472325 w 546"/>
              <a:gd name="T17" fmla="*/ 154464 h 320"/>
              <a:gd name="T18" fmla="*/ 589716 w 546"/>
              <a:gd name="T19" fmla="*/ 91023 h 320"/>
              <a:gd name="T20" fmla="*/ 691915 w 546"/>
              <a:gd name="T21" fmla="*/ 41374 h 320"/>
              <a:gd name="T22" fmla="*/ 754063 w 546"/>
              <a:gd name="T23" fmla="*/ 0 h 3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6"/>
              <a:gd name="T37" fmla="*/ 0 h 320"/>
              <a:gd name="T38" fmla="*/ 546 w 546"/>
              <a:gd name="T39" fmla="*/ 320 h 3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6" h="320">
                <a:moveTo>
                  <a:pt x="546" y="0"/>
                </a:moveTo>
                <a:lnTo>
                  <a:pt x="546" y="320"/>
                </a:lnTo>
                <a:lnTo>
                  <a:pt x="0" y="320"/>
                </a:lnTo>
                <a:lnTo>
                  <a:pt x="0" y="180"/>
                </a:lnTo>
                <a:lnTo>
                  <a:pt x="38" y="177"/>
                </a:lnTo>
                <a:lnTo>
                  <a:pt x="103" y="173"/>
                </a:lnTo>
                <a:lnTo>
                  <a:pt x="179" y="161"/>
                </a:lnTo>
                <a:lnTo>
                  <a:pt x="262" y="137"/>
                </a:lnTo>
                <a:lnTo>
                  <a:pt x="342" y="112"/>
                </a:lnTo>
                <a:lnTo>
                  <a:pt x="427" y="66"/>
                </a:lnTo>
                <a:lnTo>
                  <a:pt x="501" y="30"/>
                </a:lnTo>
                <a:lnTo>
                  <a:pt x="546" y="0"/>
                </a:lnTo>
                <a:close/>
              </a:path>
            </a:pathLst>
          </a:custGeom>
          <a:pattFill prst="ltDnDiag">
            <a:fgClr>
              <a:srgbClr val="009900"/>
            </a:fgClr>
            <a:bgClr>
              <a:srgbClr val="FFFFFF"/>
            </a:bgClr>
          </a:pattFill>
          <a:ln w="9525">
            <a:noFill/>
            <a:round/>
            <a:headEnd/>
            <a:tailEnd/>
          </a:ln>
        </p:spPr>
        <p:txBody>
          <a:bodyPr/>
          <a:lstStyle/>
          <a:p>
            <a:endParaRPr lang="zh-TW" altLang="en-US"/>
          </a:p>
        </p:txBody>
      </p:sp>
      <p:grpSp>
        <p:nvGrpSpPr>
          <p:cNvPr id="5" name="Group 489"/>
          <p:cNvGrpSpPr>
            <a:grpSpLocks/>
          </p:cNvGrpSpPr>
          <p:nvPr/>
        </p:nvGrpSpPr>
        <p:grpSpPr bwMode="auto">
          <a:xfrm>
            <a:off x="2387600" y="3659188"/>
            <a:ext cx="4311650" cy="1936750"/>
            <a:chOff x="1351" y="2305"/>
            <a:chExt cx="2716" cy="1220"/>
          </a:xfrm>
        </p:grpSpPr>
        <p:sp>
          <p:nvSpPr>
            <p:cNvPr id="55311" name="Freeform 487"/>
            <p:cNvSpPr>
              <a:spLocks/>
            </p:cNvSpPr>
            <p:nvPr/>
          </p:nvSpPr>
          <p:spPr bwMode="auto">
            <a:xfrm>
              <a:off x="1351" y="2305"/>
              <a:ext cx="1358" cy="1220"/>
            </a:xfrm>
            <a:custGeom>
              <a:avLst/>
              <a:gdLst>
                <a:gd name="T0" fmla="*/ 1358 w 1563"/>
                <a:gd name="T1" fmla="*/ 0 h 1404"/>
                <a:gd name="T2" fmla="*/ 1313 w 1563"/>
                <a:gd name="T3" fmla="*/ 3 h 1404"/>
                <a:gd name="T4" fmla="*/ 1269 w 1563"/>
                <a:gd name="T5" fmla="*/ 9 h 1404"/>
                <a:gd name="T6" fmla="*/ 1226 w 1563"/>
                <a:gd name="T7" fmla="*/ 19 h 1404"/>
                <a:gd name="T8" fmla="*/ 1209 w 1563"/>
                <a:gd name="T9" fmla="*/ 25 h 1404"/>
                <a:gd name="T10" fmla="*/ 1174 w 1563"/>
                <a:gd name="T11" fmla="*/ 36 h 1404"/>
                <a:gd name="T12" fmla="*/ 1141 w 1563"/>
                <a:gd name="T13" fmla="*/ 55 h 1404"/>
                <a:gd name="T14" fmla="*/ 1111 w 1563"/>
                <a:gd name="T15" fmla="*/ 74 h 1404"/>
                <a:gd name="T16" fmla="*/ 1110 w 1563"/>
                <a:gd name="T17" fmla="*/ 74 h 1404"/>
                <a:gd name="T18" fmla="*/ 1083 w 1563"/>
                <a:gd name="T19" fmla="*/ 97 h 1404"/>
                <a:gd name="T20" fmla="*/ 1058 w 1563"/>
                <a:gd name="T21" fmla="*/ 123 h 1404"/>
                <a:gd name="T22" fmla="*/ 1036 w 1563"/>
                <a:gd name="T23" fmla="*/ 150 h 1404"/>
                <a:gd name="T24" fmla="*/ 1017 w 1563"/>
                <a:gd name="T25" fmla="*/ 181 h 1404"/>
                <a:gd name="T26" fmla="*/ 1001 w 1563"/>
                <a:gd name="T27" fmla="*/ 213 h 1404"/>
                <a:gd name="T28" fmla="*/ 989 w 1563"/>
                <a:gd name="T29" fmla="*/ 245 h 1404"/>
                <a:gd name="T30" fmla="*/ 985 w 1563"/>
                <a:gd name="T31" fmla="*/ 257 h 1404"/>
                <a:gd name="T32" fmla="*/ 956 w 1563"/>
                <a:gd name="T33" fmla="*/ 346 h 1404"/>
                <a:gd name="T34" fmla="*/ 923 w 1563"/>
                <a:gd name="T35" fmla="*/ 434 h 1404"/>
                <a:gd name="T36" fmla="*/ 886 w 1563"/>
                <a:gd name="T37" fmla="*/ 519 h 1404"/>
                <a:gd name="T38" fmla="*/ 868 w 1563"/>
                <a:gd name="T39" fmla="*/ 562 h 1404"/>
                <a:gd name="T40" fmla="*/ 827 w 1563"/>
                <a:gd name="T41" fmla="*/ 646 h 1404"/>
                <a:gd name="T42" fmla="*/ 779 w 1563"/>
                <a:gd name="T43" fmla="*/ 729 h 1404"/>
                <a:gd name="T44" fmla="*/ 746 w 1563"/>
                <a:gd name="T45" fmla="*/ 782 h 1404"/>
                <a:gd name="T46" fmla="*/ 711 w 1563"/>
                <a:gd name="T47" fmla="*/ 832 h 1404"/>
                <a:gd name="T48" fmla="*/ 671 w 1563"/>
                <a:gd name="T49" fmla="*/ 883 h 1404"/>
                <a:gd name="T50" fmla="*/ 626 w 1563"/>
                <a:gd name="T51" fmla="*/ 933 h 1404"/>
                <a:gd name="T52" fmla="*/ 577 w 1563"/>
                <a:gd name="T53" fmla="*/ 980 h 1404"/>
                <a:gd name="T54" fmla="*/ 523 w 1563"/>
                <a:gd name="T55" fmla="*/ 1024 h 1404"/>
                <a:gd name="T56" fmla="*/ 490 w 1563"/>
                <a:gd name="T57" fmla="*/ 1049 h 1404"/>
                <a:gd name="T58" fmla="*/ 435 w 1563"/>
                <a:gd name="T59" fmla="*/ 1087 h 1404"/>
                <a:gd name="T60" fmla="*/ 377 w 1563"/>
                <a:gd name="T61" fmla="*/ 1121 h 1404"/>
                <a:gd name="T62" fmla="*/ 317 w 1563"/>
                <a:gd name="T63" fmla="*/ 1149 h 1404"/>
                <a:gd name="T64" fmla="*/ 282 w 1563"/>
                <a:gd name="T65" fmla="*/ 1165 h 1404"/>
                <a:gd name="T66" fmla="*/ 242 w 1563"/>
                <a:gd name="T67" fmla="*/ 1180 h 1404"/>
                <a:gd name="T68" fmla="*/ 202 w 1563"/>
                <a:gd name="T69" fmla="*/ 1192 h 1404"/>
                <a:gd name="T70" fmla="*/ 162 w 1563"/>
                <a:gd name="T71" fmla="*/ 1203 h 1404"/>
                <a:gd name="T72" fmla="*/ 149 w 1563"/>
                <a:gd name="T73" fmla="*/ 1203 h 1404"/>
                <a:gd name="T74" fmla="*/ 101 w 1563"/>
                <a:gd name="T75" fmla="*/ 1212 h 1404"/>
                <a:gd name="T76" fmla="*/ 50 w 1563"/>
                <a:gd name="T77" fmla="*/ 1217 h 1404"/>
                <a:gd name="T78" fmla="*/ 0 w 1563"/>
                <a:gd name="T79" fmla="*/ 1220 h 14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63"/>
                <a:gd name="T121" fmla="*/ 0 h 1404"/>
                <a:gd name="T122" fmla="*/ 1563 w 1563"/>
                <a:gd name="T123" fmla="*/ 1404 h 14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63" h="1404">
                  <a:moveTo>
                    <a:pt x="1563" y="0"/>
                  </a:moveTo>
                  <a:lnTo>
                    <a:pt x="1511" y="3"/>
                  </a:lnTo>
                  <a:lnTo>
                    <a:pt x="1460" y="10"/>
                  </a:lnTo>
                  <a:lnTo>
                    <a:pt x="1411" y="22"/>
                  </a:lnTo>
                  <a:lnTo>
                    <a:pt x="1391" y="29"/>
                  </a:lnTo>
                  <a:lnTo>
                    <a:pt x="1351" y="42"/>
                  </a:lnTo>
                  <a:lnTo>
                    <a:pt x="1313" y="63"/>
                  </a:lnTo>
                  <a:lnTo>
                    <a:pt x="1279" y="85"/>
                  </a:lnTo>
                  <a:lnTo>
                    <a:pt x="1277" y="85"/>
                  </a:lnTo>
                  <a:lnTo>
                    <a:pt x="1246" y="112"/>
                  </a:lnTo>
                  <a:lnTo>
                    <a:pt x="1218" y="141"/>
                  </a:lnTo>
                  <a:lnTo>
                    <a:pt x="1192" y="173"/>
                  </a:lnTo>
                  <a:lnTo>
                    <a:pt x="1170" y="208"/>
                  </a:lnTo>
                  <a:lnTo>
                    <a:pt x="1152" y="245"/>
                  </a:lnTo>
                  <a:lnTo>
                    <a:pt x="1138" y="282"/>
                  </a:lnTo>
                  <a:lnTo>
                    <a:pt x="1134" y="296"/>
                  </a:lnTo>
                  <a:lnTo>
                    <a:pt x="1100" y="398"/>
                  </a:lnTo>
                  <a:lnTo>
                    <a:pt x="1062" y="499"/>
                  </a:lnTo>
                  <a:lnTo>
                    <a:pt x="1020" y="597"/>
                  </a:lnTo>
                  <a:lnTo>
                    <a:pt x="999" y="647"/>
                  </a:lnTo>
                  <a:lnTo>
                    <a:pt x="952" y="744"/>
                  </a:lnTo>
                  <a:lnTo>
                    <a:pt x="897" y="839"/>
                  </a:lnTo>
                  <a:lnTo>
                    <a:pt x="859" y="900"/>
                  </a:lnTo>
                  <a:lnTo>
                    <a:pt x="818" y="958"/>
                  </a:lnTo>
                  <a:lnTo>
                    <a:pt x="772" y="1016"/>
                  </a:lnTo>
                  <a:lnTo>
                    <a:pt x="720" y="1074"/>
                  </a:lnTo>
                  <a:lnTo>
                    <a:pt x="664" y="1128"/>
                  </a:lnTo>
                  <a:lnTo>
                    <a:pt x="602" y="1179"/>
                  </a:lnTo>
                  <a:lnTo>
                    <a:pt x="564" y="1207"/>
                  </a:lnTo>
                  <a:lnTo>
                    <a:pt x="501" y="1251"/>
                  </a:lnTo>
                  <a:lnTo>
                    <a:pt x="434" y="1290"/>
                  </a:lnTo>
                  <a:lnTo>
                    <a:pt x="365" y="1322"/>
                  </a:lnTo>
                  <a:lnTo>
                    <a:pt x="324" y="1341"/>
                  </a:lnTo>
                  <a:lnTo>
                    <a:pt x="278" y="1358"/>
                  </a:lnTo>
                  <a:lnTo>
                    <a:pt x="233" y="1372"/>
                  </a:lnTo>
                  <a:lnTo>
                    <a:pt x="186" y="1384"/>
                  </a:lnTo>
                  <a:lnTo>
                    <a:pt x="172" y="1385"/>
                  </a:lnTo>
                  <a:lnTo>
                    <a:pt x="116" y="1395"/>
                  </a:lnTo>
                  <a:lnTo>
                    <a:pt x="58" y="1401"/>
                  </a:lnTo>
                  <a:lnTo>
                    <a:pt x="0" y="1404"/>
                  </a:lnTo>
                </a:path>
              </a:pathLst>
            </a:custGeom>
            <a:noFill/>
            <a:ln w="38100">
              <a:solidFill>
                <a:srgbClr val="660066"/>
              </a:solidFill>
              <a:round/>
              <a:headEnd/>
              <a:tailEnd/>
            </a:ln>
          </p:spPr>
          <p:txBody>
            <a:bodyPr/>
            <a:lstStyle/>
            <a:p>
              <a:endParaRPr lang="zh-TW" altLang="en-US"/>
            </a:p>
          </p:txBody>
        </p:sp>
        <p:sp>
          <p:nvSpPr>
            <p:cNvPr id="55312" name="Freeform 488"/>
            <p:cNvSpPr>
              <a:spLocks/>
            </p:cNvSpPr>
            <p:nvPr/>
          </p:nvSpPr>
          <p:spPr bwMode="auto">
            <a:xfrm>
              <a:off x="2709" y="2305"/>
              <a:ext cx="1358" cy="1220"/>
            </a:xfrm>
            <a:custGeom>
              <a:avLst/>
              <a:gdLst>
                <a:gd name="T0" fmla="*/ 0 w 1562"/>
                <a:gd name="T1" fmla="*/ 0 h 1404"/>
                <a:gd name="T2" fmla="*/ 44 w 1562"/>
                <a:gd name="T3" fmla="*/ 3 h 1404"/>
                <a:gd name="T4" fmla="*/ 88 w 1562"/>
                <a:gd name="T5" fmla="*/ 9 h 1404"/>
                <a:gd name="T6" fmla="*/ 130 w 1562"/>
                <a:gd name="T7" fmla="*/ 19 h 1404"/>
                <a:gd name="T8" fmla="*/ 148 w 1562"/>
                <a:gd name="T9" fmla="*/ 25 h 1404"/>
                <a:gd name="T10" fmla="*/ 183 w 1562"/>
                <a:gd name="T11" fmla="*/ 36 h 1404"/>
                <a:gd name="T12" fmla="*/ 216 w 1562"/>
                <a:gd name="T13" fmla="*/ 55 h 1404"/>
                <a:gd name="T14" fmla="*/ 247 w 1562"/>
                <a:gd name="T15" fmla="*/ 74 h 1404"/>
                <a:gd name="T16" fmla="*/ 247 w 1562"/>
                <a:gd name="T17" fmla="*/ 74 h 1404"/>
                <a:gd name="T18" fmla="*/ 276 w 1562"/>
                <a:gd name="T19" fmla="*/ 97 h 1404"/>
                <a:gd name="T20" fmla="*/ 301 w 1562"/>
                <a:gd name="T21" fmla="*/ 123 h 1404"/>
                <a:gd name="T22" fmla="*/ 323 w 1562"/>
                <a:gd name="T23" fmla="*/ 150 h 1404"/>
                <a:gd name="T24" fmla="*/ 342 w 1562"/>
                <a:gd name="T25" fmla="*/ 181 h 1404"/>
                <a:gd name="T26" fmla="*/ 356 w 1562"/>
                <a:gd name="T27" fmla="*/ 213 h 1404"/>
                <a:gd name="T28" fmla="*/ 368 w 1562"/>
                <a:gd name="T29" fmla="*/ 245 h 1404"/>
                <a:gd name="T30" fmla="*/ 373 w 1562"/>
                <a:gd name="T31" fmla="*/ 257 h 1404"/>
                <a:gd name="T32" fmla="*/ 401 w 1562"/>
                <a:gd name="T33" fmla="*/ 346 h 1404"/>
                <a:gd name="T34" fmla="*/ 434 w 1562"/>
                <a:gd name="T35" fmla="*/ 434 h 1404"/>
                <a:gd name="T36" fmla="*/ 472 w 1562"/>
                <a:gd name="T37" fmla="*/ 519 h 1404"/>
                <a:gd name="T38" fmla="*/ 491 w 1562"/>
                <a:gd name="T39" fmla="*/ 562 h 1404"/>
                <a:gd name="T40" fmla="*/ 532 w 1562"/>
                <a:gd name="T41" fmla="*/ 646 h 1404"/>
                <a:gd name="T42" fmla="*/ 577 w 1562"/>
                <a:gd name="T43" fmla="*/ 729 h 1404"/>
                <a:gd name="T44" fmla="*/ 610 w 1562"/>
                <a:gd name="T45" fmla="*/ 782 h 1404"/>
                <a:gd name="T46" fmla="*/ 649 w 1562"/>
                <a:gd name="T47" fmla="*/ 832 h 1404"/>
                <a:gd name="T48" fmla="*/ 686 w 1562"/>
                <a:gd name="T49" fmla="*/ 883 h 1404"/>
                <a:gd name="T50" fmla="*/ 731 w 1562"/>
                <a:gd name="T51" fmla="*/ 933 h 1404"/>
                <a:gd name="T52" fmla="*/ 782 w 1562"/>
                <a:gd name="T53" fmla="*/ 980 h 1404"/>
                <a:gd name="T54" fmla="*/ 835 w 1562"/>
                <a:gd name="T55" fmla="*/ 1024 h 1404"/>
                <a:gd name="T56" fmla="*/ 869 w 1562"/>
                <a:gd name="T57" fmla="*/ 1049 h 1404"/>
                <a:gd name="T58" fmla="*/ 922 w 1562"/>
                <a:gd name="T59" fmla="*/ 1087 h 1404"/>
                <a:gd name="T60" fmla="*/ 980 w 1562"/>
                <a:gd name="T61" fmla="*/ 1121 h 1404"/>
                <a:gd name="T62" fmla="*/ 1042 w 1562"/>
                <a:gd name="T63" fmla="*/ 1149 h 1404"/>
                <a:gd name="T64" fmla="*/ 1077 w 1562"/>
                <a:gd name="T65" fmla="*/ 1165 h 1404"/>
                <a:gd name="T66" fmla="*/ 1117 w 1562"/>
                <a:gd name="T67" fmla="*/ 1180 h 1404"/>
                <a:gd name="T68" fmla="*/ 1156 w 1562"/>
                <a:gd name="T69" fmla="*/ 1192 h 1404"/>
                <a:gd name="T70" fmla="*/ 1195 w 1562"/>
                <a:gd name="T71" fmla="*/ 1203 h 1404"/>
                <a:gd name="T72" fmla="*/ 1208 w 1562"/>
                <a:gd name="T73" fmla="*/ 1203 h 1404"/>
                <a:gd name="T74" fmla="*/ 1259 w 1562"/>
                <a:gd name="T75" fmla="*/ 1212 h 1404"/>
                <a:gd name="T76" fmla="*/ 1308 w 1562"/>
                <a:gd name="T77" fmla="*/ 1217 h 1404"/>
                <a:gd name="T78" fmla="*/ 1358 w 1562"/>
                <a:gd name="T79" fmla="*/ 1220 h 14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62"/>
                <a:gd name="T121" fmla="*/ 0 h 1404"/>
                <a:gd name="T122" fmla="*/ 1562 w 1562"/>
                <a:gd name="T123" fmla="*/ 1404 h 14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62" h="1404">
                  <a:moveTo>
                    <a:pt x="0" y="0"/>
                  </a:moveTo>
                  <a:lnTo>
                    <a:pt x="51" y="3"/>
                  </a:lnTo>
                  <a:lnTo>
                    <a:pt x="101" y="10"/>
                  </a:lnTo>
                  <a:lnTo>
                    <a:pt x="150" y="22"/>
                  </a:lnTo>
                  <a:lnTo>
                    <a:pt x="170" y="29"/>
                  </a:lnTo>
                  <a:lnTo>
                    <a:pt x="210" y="42"/>
                  </a:lnTo>
                  <a:lnTo>
                    <a:pt x="248" y="63"/>
                  </a:lnTo>
                  <a:lnTo>
                    <a:pt x="284" y="85"/>
                  </a:lnTo>
                  <a:lnTo>
                    <a:pt x="317" y="112"/>
                  </a:lnTo>
                  <a:lnTo>
                    <a:pt x="346" y="141"/>
                  </a:lnTo>
                  <a:lnTo>
                    <a:pt x="371" y="173"/>
                  </a:lnTo>
                  <a:lnTo>
                    <a:pt x="393" y="208"/>
                  </a:lnTo>
                  <a:lnTo>
                    <a:pt x="409" y="245"/>
                  </a:lnTo>
                  <a:lnTo>
                    <a:pt x="423" y="282"/>
                  </a:lnTo>
                  <a:lnTo>
                    <a:pt x="429" y="296"/>
                  </a:lnTo>
                  <a:lnTo>
                    <a:pt x="461" y="398"/>
                  </a:lnTo>
                  <a:lnTo>
                    <a:pt x="499" y="499"/>
                  </a:lnTo>
                  <a:lnTo>
                    <a:pt x="543" y="597"/>
                  </a:lnTo>
                  <a:lnTo>
                    <a:pt x="565" y="647"/>
                  </a:lnTo>
                  <a:lnTo>
                    <a:pt x="612" y="744"/>
                  </a:lnTo>
                  <a:lnTo>
                    <a:pt x="664" y="839"/>
                  </a:lnTo>
                  <a:lnTo>
                    <a:pt x="702" y="900"/>
                  </a:lnTo>
                  <a:lnTo>
                    <a:pt x="746" y="958"/>
                  </a:lnTo>
                  <a:lnTo>
                    <a:pt x="789" y="1016"/>
                  </a:lnTo>
                  <a:lnTo>
                    <a:pt x="841" y="1074"/>
                  </a:lnTo>
                  <a:lnTo>
                    <a:pt x="899" y="1128"/>
                  </a:lnTo>
                  <a:lnTo>
                    <a:pt x="961" y="1179"/>
                  </a:lnTo>
                  <a:lnTo>
                    <a:pt x="999" y="1207"/>
                  </a:lnTo>
                  <a:lnTo>
                    <a:pt x="1060" y="1251"/>
                  </a:lnTo>
                  <a:lnTo>
                    <a:pt x="1127" y="1290"/>
                  </a:lnTo>
                  <a:lnTo>
                    <a:pt x="1198" y="1322"/>
                  </a:lnTo>
                  <a:lnTo>
                    <a:pt x="1239" y="1341"/>
                  </a:lnTo>
                  <a:lnTo>
                    <a:pt x="1285" y="1358"/>
                  </a:lnTo>
                  <a:lnTo>
                    <a:pt x="1330" y="1372"/>
                  </a:lnTo>
                  <a:lnTo>
                    <a:pt x="1375" y="1384"/>
                  </a:lnTo>
                  <a:lnTo>
                    <a:pt x="1390" y="1385"/>
                  </a:lnTo>
                  <a:lnTo>
                    <a:pt x="1448" y="1395"/>
                  </a:lnTo>
                  <a:lnTo>
                    <a:pt x="1504" y="1401"/>
                  </a:lnTo>
                  <a:lnTo>
                    <a:pt x="1562" y="1404"/>
                  </a:lnTo>
                </a:path>
              </a:pathLst>
            </a:custGeom>
            <a:noFill/>
            <a:ln w="38100">
              <a:solidFill>
                <a:srgbClr val="660066"/>
              </a:solidFill>
              <a:round/>
              <a:headEnd/>
              <a:tailEnd/>
            </a:ln>
          </p:spPr>
          <p:txBody>
            <a:bodyPr/>
            <a:lstStyle/>
            <a:p>
              <a:endParaRPr lang="zh-TW" altLang="en-US"/>
            </a:p>
          </p:txBody>
        </p:sp>
      </p:grpSp>
      <p:sp>
        <p:nvSpPr>
          <p:cNvPr id="33" name="Rectangle 31"/>
          <p:cNvSpPr>
            <a:spLocks noChangeArrowheads="1"/>
          </p:cNvSpPr>
          <p:nvPr/>
        </p:nvSpPr>
        <p:spPr bwMode="auto">
          <a:xfrm>
            <a:off x="0" y="6572250"/>
            <a:ext cx="3786188" cy="285750"/>
          </a:xfrm>
          <a:prstGeom prst="rect">
            <a:avLst/>
          </a:prstGeom>
          <a:noFill/>
          <a:ln w="9525">
            <a:noFill/>
            <a:miter lim="800000"/>
            <a:headEnd/>
            <a:tailEnd/>
          </a:ln>
          <a:effectLst>
            <a:outerShdw dist="17961" dir="2700000" algn="ctr" rotWithShape="0">
              <a:schemeClr val="tx1"/>
            </a:outerShdw>
          </a:effectLst>
        </p:spPr>
        <p:txBody>
          <a:bodyPr anchor="ctr"/>
          <a:lstStyle/>
          <a:p>
            <a:pPr>
              <a:defRPr/>
            </a:pPr>
            <a:r>
              <a:rPr lang="zh-TW" altLang="en-US" sz="1400" dirty="0">
                <a:solidFill>
                  <a:srgbClr val="0000FF"/>
                </a:solidFill>
                <a:latin typeface="標楷體" pitchFamily="65" charset="-120"/>
                <a:ea typeface="標楷體" pitchFamily="65" charset="-120"/>
              </a:rPr>
              <a:t>江建良編著，統計學，</a:t>
            </a:r>
            <a:r>
              <a:rPr lang="zh-TW" altLang="en-US" sz="1400" dirty="0">
                <a:solidFill>
                  <a:srgbClr val="000000"/>
                </a:solidFill>
                <a:latin typeface="標楷體" pitchFamily="65" charset="-120"/>
                <a:ea typeface="標楷體" pitchFamily="65" charset="-120"/>
              </a:rPr>
              <a:t>普林斯頓國際有限公司</a:t>
            </a:r>
            <a:r>
              <a:rPr lang="zh-TW" altLang="en-US" sz="1400" dirty="0">
                <a:solidFill>
                  <a:srgbClr val="0000FF"/>
                </a:solidFill>
                <a:latin typeface="標楷體" pitchFamily="65" charset="-120"/>
                <a:ea typeface="標楷體" pitchFamily="65" charset="-120"/>
              </a:rPr>
              <a:t> </a:t>
            </a:r>
          </a:p>
        </p:txBody>
      </p:sp>
      <p:sp>
        <p:nvSpPr>
          <p:cNvPr id="55310" name="投影片編號版面配置區 33"/>
          <p:cNvSpPr>
            <a:spLocks noGrp="1"/>
          </p:cNvSpPr>
          <p:nvPr>
            <p:ph type="sldNum" sz="quarter" idx="12"/>
          </p:nvPr>
        </p:nvSpPr>
        <p:spPr bwMode="auto">
          <a:noFill/>
          <a:ln>
            <a:miter lim="800000"/>
            <a:headEnd/>
            <a:tailEnd/>
          </a:ln>
        </p:spPr>
        <p:txBody>
          <a:bodyPr/>
          <a:lstStyle/>
          <a:p>
            <a:fld id="{2C9201B1-AF98-49DE-925B-9EF81F25ED8A}" type="slidenum">
              <a:rPr lang="en-US" altLang="zh-TW" smtClean="0"/>
              <a:pPr/>
              <a:t>39</a:t>
            </a:fld>
            <a:endParaRPr lang="en-US" altLang="zh-TW" smtClean="0"/>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895"/>
                                        </p:tgtEl>
                                        <p:attrNameLst>
                                          <p:attrName>style.visibility</p:attrName>
                                        </p:attrNameLst>
                                      </p:cBhvr>
                                      <p:to>
                                        <p:strVal val="visible"/>
                                      </p:to>
                                    </p:set>
                                    <p:animEffect transition="in" filter="blinds(horizontal)">
                                      <p:cBhvr>
                                        <p:cTn id="7" dur="500"/>
                                        <p:tgtEl>
                                          <p:spTgt spid="18895"/>
                                        </p:tgtEl>
                                      </p:cBhvr>
                                    </p:animEffect>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896"/>
                                        </p:tgtEl>
                                        <p:attrNameLst>
                                          <p:attrName>style.visibility</p:attrName>
                                        </p:attrNameLst>
                                      </p:cBhvr>
                                      <p:to>
                                        <p:strVal val="visible"/>
                                      </p:to>
                                    </p:set>
                                    <p:anim calcmode="lin" valueType="num">
                                      <p:cBhvr additive="base">
                                        <p:cTn id="11" dur="500" fill="hold"/>
                                        <p:tgtEl>
                                          <p:spTgt spid="18896"/>
                                        </p:tgtEl>
                                        <p:attrNameLst>
                                          <p:attrName>ppt_x</p:attrName>
                                        </p:attrNameLst>
                                      </p:cBhvr>
                                      <p:tavLst>
                                        <p:tav tm="0">
                                          <p:val>
                                            <p:strVal val="0-#ppt_w/2"/>
                                          </p:val>
                                        </p:tav>
                                        <p:tav tm="100000">
                                          <p:val>
                                            <p:strVal val="#ppt_x"/>
                                          </p:val>
                                        </p:tav>
                                      </p:tavLst>
                                    </p:anim>
                                    <p:anim calcmode="lin" valueType="num">
                                      <p:cBhvr additive="base">
                                        <p:cTn id="12" dur="500" fill="hold"/>
                                        <p:tgtEl>
                                          <p:spTgt spid="1889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suction.wav"/>
                                        </p:tgtEl>
                                      </p:cMediaNode>
                                    </p:audio>
                                  </p:subTnLst>
                                </p:cTn>
                              </p:par>
                            </p:childTnLst>
                          </p:cTn>
                        </p:par>
                        <p:par>
                          <p:cTn id="13" fill="hold">
                            <p:stCondLst>
                              <p:cond delay="1000"/>
                            </p:stCondLst>
                            <p:childTnLst>
                              <p:par>
                                <p:cTn id="14" presetID="53"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subTnLst>
                                    <p:audio>
                                      <p:cMediaNode>
                                        <p:cTn display="0" masterRel="sameClick">
                                          <p:stCondLst>
                                            <p:cond evt="begin" delay="0">
                                              <p:tn val="14"/>
                                            </p:cond>
                                          </p:stCondLst>
                                          <p:endCondLst>
                                            <p:cond evt="onStopAudio" delay="0">
                                              <p:tgtEl>
                                                <p:sldTgt/>
                                              </p:tgtEl>
                                            </p:cond>
                                          </p:endCondLst>
                                        </p:cTn>
                                        <p:tgtEl>
                                          <p:sndTgt r:embed="rId4" name="camera.wav"/>
                                        </p:tgtEl>
                                      </p:cMediaNode>
                                    </p:audio>
                                  </p:sub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000"/>
                                        <p:tgtEl>
                                          <p:spTgt spid="5"/>
                                        </p:tgtEl>
                                      </p:cBhvr>
                                    </p:animEffect>
                                  </p:childTnLst>
                                  <p:subTnLst>
                                    <p:audio>
                                      <p:cMediaNode>
                                        <p:cTn display="0" masterRel="sameClick">
                                          <p:stCondLst>
                                            <p:cond evt="begin" delay="0">
                                              <p:tn val="20"/>
                                            </p:cond>
                                          </p:stCondLst>
                                          <p:endCondLst>
                                            <p:cond evt="onStopAudio" delay="0">
                                              <p:tgtEl>
                                                <p:sldTgt/>
                                              </p:tgtEl>
                                            </p:cond>
                                          </p:endCondLst>
                                        </p:cTn>
                                        <p:tgtEl>
                                          <p:sndTgt r:embed="rId5" name="laser.wav"/>
                                        </p:tgtEl>
                                      </p:cMediaNode>
                                    </p:audio>
                                  </p:sub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subTnLst>
                                    <p:audio>
                                      <p:cMediaNode>
                                        <p:cTn display="0" masterRel="sameClick">
                                          <p:stCondLst>
                                            <p:cond evt="begin" delay="0">
                                              <p:tn val="24"/>
                                            </p:cond>
                                          </p:stCondLst>
                                          <p:endCondLst>
                                            <p:cond evt="onStopAudio" delay="0">
                                              <p:tgtEl>
                                                <p:sldTgt/>
                                              </p:tgtEl>
                                            </p:cond>
                                          </p:endCondLst>
                                        </p:cTn>
                                        <p:tgtEl>
                                          <p:sndTgt r:embed="rId6" name="voltage.wav"/>
                                        </p:tgtEl>
                                      </p:cMediaNode>
                                    </p:audio>
                                  </p:subTnLst>
                                </p:cTn>
                              </p:par>
                              <p:par>
                                <p:cTn id="27" presetID="22" presetClass="entr" presetSubtype="8" fill="hold" grpId="0" nodeType="withEffect">
                                  <p:stCondLst>
                                    <p:cond delay="0"/>
                                  </p:stCondLst>
                                  <p:childTnLst>
                                    <p:set>
                                      <p:cBhvr>
                                        <p:cTn id="28" dur="1" fill="hold">
                                          <p:stCondLst>
                                            <p:cond delay="0"/>
                                          </p:stCondLst>
                                        </p:cTn>
                                        <p:tgtEl>
                                          <p:spTgt spid="18918"/>
                                        </p:tgtEl>
                                        <p:attrNameLst>
                                          <p:attrName>style.visibility</p:attrName>
                                        </p:attrNameLst>
                                      </p:cBhvr>
                                      <p:to>
                                        <p:strVal val="visible"/>
                                      </p:to>
                                    </p:set>
                                    <p:animEffect transition="in" filter="wipe(left)">
                                      <p:cBhvr>
                                        <p:cTn id="29" dur="500"/>
                                        <p:tgtEl>
                                          <p:spTgt spid="18918"/>
                                        </p:tgtEl>
                                      </p:cBhvr>
                                    </p:animEffect>
                                  </p:childTnLst>
                                  <p:subTnLst>
                                    <p:audio>
                                      <p:cMediaNode>
                                        <p:cTn display="0" masterRel="sameClick">
                                          <p:stCondLst>
                                            <p:cond evt="begin" delay="0">
                                              <p:tn val="27"/>
                                            </p:cond>
                                          </p:stCondLst>
                                          <p:endCondLst>
                                            <p:cond evt="onStopAudio" delay="0">
                                              <p:tgtEl>
                                                <p:sldTgt/>
                                              </p:tgtEl>
                                            </p:cond>
                                          </p:endCondLst>
                                        </p:cTn>
                                        <p:tgtEl>
                                          <p:sndTgt r:embed="rId6" name="voltage.wav"/>
                                        </p:tgtEl>
                                      </p:cMediaNode>
                                    </p:audio>
                                  </p:subTnLst>
                                </p:cTn>
                              </p:par>
                            </p:childTnLst>
                          </p:cTn>
                        </p:par>
                        <p:par>
                          <p:cTn id="30" fill="hold">
                            <p:stCondLst>
                              <p:cond delay="3000"/>
                            </p:stCondLst>
                            <p:childTnLst>
                              <p:par>
                                <p:cTn id="31" presetID="55" presetClass="entr" presetSubtype="0" fill="hold" grpId="0" nodeType="afterEffect">
                                  <p:stCondLst>
                                    <p:cond delay="0"/>
                                  </p:stCondLst>
                                  <p:childTnLst>
                                    <p:set>
                                      <p:cBhvr>
                                        <p:cTn id="32" dur="1" fill="hold">
                                          <p:stCondLst>
                                            <p:cond delay="0"/>
                                          </p:stCondLst>
                                        </p:cTn>
                                        <p:tgtEl>
                                          <p:spTgt spid="18914"/>
                                        </p:tgtEl>
                                        <p:attrNameLst>
                                          <p:attrName>style.visibility</p:attrName>
                                        </p:attrNameLst>
                                      </p:cBhvr>
                                      <p:to>
                                        <p:strVal val="visible"/>
                                      </p:to>
                                    </p:set>
                                    <p:anim calcmode="lin" valueType="num">
                                      <p:cBhvr>
                                        <p:cTn id="33" dur="1000" fill="hold"/>
                                        <p:tgtEl>
                                          <p:spTgt spid="18914"/>
                                        </p:tgtEl>
                                        <p:attrNameLst>
                                          <p:attrName>ppt_w</p:attrName>
                                        </p:attrNameLst>
                                      </p:cBhvr>
                                      <p:tavLst>
                                        <p:tav tm="0">
                                          <p:val>
                                            <p:strVal val="#ppt_w*0.70"/>
                                          </p:val>
                                        </p:tav>
                                        <p:tav tm="100000">
                                          <p:val>
                                            <p:strVal val="#ppt_w"/>
                                          </p:val>
                                        </p:tav>
                                      </p:tavLst>
                                    </p:anim>
                                    <p:anim calcmode="lin" valueType="num">
                                      <p:cBhvr>
                                        <p:cTn id="34" dur="1000" fill="hold"/>
                                        <p:tgtEl>
                                          <p:spTgt spid="18914"/>
                                        </p:tgtEl>
                                        <p:attrNameLst>
                                          <p:attrName>ppt_h</p:attrName>
                                        </p:attrNameLst>
                                      </p:cBhvr>
                                      <p:tavLst>
                                        <p:tav tm="0">
                                          <p:val>
                                            <p:strVal val="#ppt_h"/>
                                          </p:val>
                                        </p:tav>
                                        <p:tav tm="100000">
                                          <p:val>
                                            <p:strVal val="#ppt_h"/>
                                          </p:val>
                                        </p:tav>
                                      </p:tavLst>
                                    </p:anim>
                                    <p:animEffect transition="in" filter="fade">
                                      <p:cBhvr>
                                        <p:cTn id="35" dur="1000"/>
                                        <p:tgtEl>
                                          <p:spTgt spid="18914"/>
                                        </p:tgtEl>
                                      </p:cBhvr>
                                    </p:animEffect>
                                  </p:childTnLst>
                                  <p:subTnLst>
                                    <p:audio>
                                      <p:cMediaNode>
                                        <p:cTn display="0" masterRel="sameClick">
                                          <p:stCondLst>
                                            <p:cond evt="begin" delay="0">
                                              <p:tn val="31"/>
                                            </p:cond>
                                          </p:stCondLst>
                                          <p:endCondLst>
                                            <p:cond evt="onStopAudio" delay="0">
                                              <p:tgtEl>
                                                <p:sldTgt/>
                                              </p:tgtEl>
                                            </p:cond>
                                          </p:endCondLst>
                                        </p:cTn>
                                        <p:tgtEl>
                                          <p:sndTgt r:embed="rId6"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95" grpId="0"/>
      <p:bldP spid="18896" grpId="0"/>
      <p:bldP spid="18914" grpId="0" animBg="1"/>
      <p:bldP spid="189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57200"/>
            <a:ext cx="8305800" cy="667512"/>
          </a:xfrm>
        </p:spPr>
        <p:txBody>
          <a:bodyPr>
            <a:normAutofit fontScale="90000"/>
          </a:bodyPr>
          <a:lstStyle/>
          <a:p>
            <a:pPr algn="ctr"/>
            <a:r>
              <a:rPr lang="zh-TW" altLang="en-US" b="1" dirty="0" smtClean="0">
                <a:solidFill>
                  <a:schemeClr val="bg2">
                    <a:lumMod val="10000"/>
                  </a:schemeClr>
                </a:solidFill>
              </a:rPr>
              <a:t>解決統計問題的五大步驟</a:t>
            </a:r>
            <a:endParaRPr lang="zh-TW" altLang="en-US" b="1" dirty="0">
              <a:solidFill>
                <a:schemeClr val="bg2">
                  <a:lumMod val="10000"/>
                </a:schemeClr>
              </a:solidFill>
            </a:endParaRPr>
          </a:p>
        </p:txBody>
      </p:sp>
      <p:sp>
        <p:nvSpPr>
          <p:cNvPr id="7" name="矩形 6"/>
          <p:cNvSpPr/>
          <p:nvPr/>
        </p:nvSpPr>
        <p:spPr>
          <a:xfrm>
            <a:off x="1066800" y="1295400"/>
            <a:ext cx="2438400" cy="609600"/>
          </a:xfrm>
          <a:prstGeom prst="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smtClean="0">
                <a:solidFill>
                  <a:schemeClr val="bg2">
                    <a:lumMod val="10000"/>
                  </a:schemeClr>
                </a:solidFill>
              </a:rPr>
              <a:t>問題定義</a:t>
            </a:r>
            <a:endParaRPr lang="zh-TW" altLang="en-US" sz="2200" b="1">
              <a:solidFill>
                <a:schemeClr val="bg2">
                  <a:lumMod val="10000"/>
                </a:schemeClr>
              </a:solidFill>
            </a:endParaRPr>
          </a:p>
        </p:txBody>
      </p:sp>
      <p:sp>
        <p:nvSpPr>
          <p:cNvPr id="8" name="矩形 7"/>
          <p:cNvSpPr/>
          <p:nvPr/>
        </p:nvSpPr>
        <p:spPr>
          <a:xfrm>
            <a:off x="1066800" y="2286000"/>
            <a:ext cx="2438400" cy="609600"/>
          </a:xfrm>
          <a:prstGeom prst="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smtClean="0">
                <a:solidFill>
                  <a:schemeClr val="bg2">
                    <a:lumMod val="10000"/>
                  </a:schemeClr>
                </a:solidFill>
              </a:rPr>
              <a:t>資料收集</a:t>
            </a:r>
            <a:endParaRPr lang="zh-TW" altLang="en-US" sz="2200" b="1" dirty="0">
              <a:solidFill>
                <a:schemeClr val="bg2">
                  <a:lumMod val="10000"/>
                </a:schemeClr>
              </a:solidFill>
            </a:endParaRPr>
          </a:p>
        </p:txBody>
      </p:sp>
      <p:sp>
        <p:nvSpPr>
          <p:cNvPr id="9" name="矩形 8"/>
          <p:cNvSpPr/>
          <p:nvPr/>
        </p:nvSpPr>
        <p:spPr>
          <a:xfrm>
            <a:off x="1066800" y="3352800"/>
            <a:ext cx="2438400" cy="609600"/>
          </a:xfrm>
          <a:prstGeom prst="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smtClean="0">
                <a:solidFill>
                  <a:schemeClr val="bg2">
                    <a:lumMod val="10000"/>
                  </a:schemeClr>
                </a:solidFill>
              </a:rPr>
              <a:t>資料整理</a:t>
            </a:r>
            <a:endParaRPr lang="zh-TW" altLang="en-US" sz="2200" b="1" dirty="0">
              <a:solidFill>
                <a:schemeClr val="bg2">
                  <a:lumMod val="10000"/>
                </a:schemeClr>
              </a:solidFill>
            </a:endParaRPr>
          </a:p>
        </p:txBody>
      </p:sp>
      <p:sp>
        <p:nvSpPr>
          <p:cNvPr id="10" name="矩形 9"/>
          <p:cNvSpPr/>
          <p:nvPr/>
        </p:nvSpPr>
        <p:spPr>
          <a:xfrm>
            <a:off x="1066800" y="4572000"/>
            <a:ext cx="2438400" cy="609600"/>
          </a:xfrm>
          <a:prstGeom prst="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smtClean="0">
                <a:solidFill>
                  <a:schemeClr val="bg2">
                    <a:lumMod val="10000"/>
                  </a:schemeClr>
                </a:solidFill>
              </a:rPr>
              <a:t>資料分析</a:t>
            </a:r>
            <a:endParaRPr lang="zh-TW" altLang="en-US" sz="2200" b="1" dirty="0">
              <a:solidFill>
                <a:schemeClr val="bg2">
                  <a:lumMod val="10000"/>
                </a:schemeClr>
              </a:solidFill>
            </a:endParaRPr>
          </a:p>
        </p:txBody>
      </p:sp>
      <p:sp>
        <p:nvSpPr>
          <p:cNvPr id="11" name="矩形 10"/>
          <p:cNvSpPr/>
          <p:nvPr/>
        </p:nvSpPr>
        <p:spPr>
          <a:xfrm>
            <a:off x="1066800" y="5867400"/>
            <a:ext cx="2438400" cy="609600"/>
          </a:xfrm>
          <a:prstGeom prst="rect">
            <a:avLst/>
          </a:prstGeom>
          <a:solidFill>
            <a:schemeClr val="accent1">
              <a:lumMod val="20000"/>
              <a:lumOff val="80000"/>
            </a:schemeClr>
          </a:solidFill>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b="1" dirty="0" smtClean="0">
                <a:solidFill>
                  <a:schemeClr val="bg2">
                    <a:lumMod val="10000"/>
                  </a:schemeClr>
                </a:solidFill>
              </a:rPr>
              <a:t>結論與決策</a:t>
            </a:r>
            <a:endParaRPr lang="zh-TW" altLang="en-US" sz="2200" b="1" dirty="0">
              <a:solidFill>
                <a:schemeClr val="bg2">
                  <a:lumMod val="10000"/>
                </a:schemeClr>
              </a:solidFill>
            </a:endParaRPr>
          </a:p>
        </p:txBody>
      </p:sp>
      <p:cxnSp>
        <p:nvCxnSpPr>
          <p:cNvPr id="13" name="直線單箭頭接點 12"/>
          <p:cNvCxnSpPr>
            <a:stCxn id="7" idx="2"/>
            <a:endCxn id="8" idx="0"/>
          </p:cNvCxnSpPr>
          <p:nvPr/>
        </p:nvCxnSpPr>
        <p:spPr>
          <a:xfrm>
            <a:off x="2286000" y="1905000"/>
            <a:ext cx="0" cy="3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9" idx="0"/>
          </p:cNvCxnSpPr>
          <p:nvPr/>
        </p:nvCxnSpPr>
        <p:spPr>
          <a:xfrm>
            <a:off x="2286000" y="2971800"/>
            <a:ext cx="0" cy="3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0" idx="0"/>
          </p:cNvCxnSpPr>
          <p:nvPr/>
        </p:nvCxnSpPr>
        <p:spPr>
          <a:xfrm>
            <a:off x="2286000" y="41148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11" idx="0"/>
          </p:cNvCxnSpPr>
          <p:nvPr/>
        </p:nvCxnSpPr>
        <p:spPr>
          <a:xfrm>
            <a:off x="2286000" y="5257800"/>
            <a:ext cx="0" cy="609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4737100" y="2286000"/>
            <a:ext cx="1723549" cy="400110"/>
          </a:xfrm>
          <a:prstGeom prst="rect">
            <a:avLst/>
          </a:prstGeom>
          <a:noFill/>
        </p:spPr>
        <p:txBody>
          <a:bodyPr wrap="none" rtlCol="0">
            <a:spAutoFit/>
          </a:bodyPr>
          <a:lstStyle/>
          <a:p>
            <a:r>
              <a:rPr lang="zh-TW" altLang="en-US" sz="2000" b="1" dirty="0" smtClean="0">
                <a:solidFill>
                  <a:schemeClr val="bg1">
                    <a:lumMod val="50000"/>
                  </a:schemeClr>
                </a:solidFill>
                <a:latin typeface="+mj-ea"/>
                <a:ea typeface="+mj-ea"/>
              </a:rPr>
              <a:t>各種抽樣方法</a:t>
            </a:r>
            <a:endParaRPr lang="zh-TW" altLang="en-US" sz="2000" b="1" dirty="0">
              <a:solidFill>
                <a:schemeClr val="bg1">
                  <a:lumMod val="50000"/>
                </a:schemeClr>
              </a:solidFill>
              <a:latin typeface="+mj-ea"/>
              <a:ea typeface="+mj-ea"/>
            </a:endParaRPr>
          </a:p>
        </p:txBody>
      </p:sp>
      <p:cxnSp>
        <p:nvCxnSpPr>
          <p:cNvPr id="21" name="直線單箭頭接點 20"/>
          <p:cNvCxnSpPr/>
          <p:nvPr/>
        </p:nvCxnSpPr>
        <p:spPr>
          <a:xfrm>
            <a:off x="3543300" y="2457450"/>
            <a:ext cx="11430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4601051" y="3022937"/>
            <a:ext cx="1723549" cy="1015663"/>
          </a:xfrm>
          <a:prstGeom prst="rect">
            <a:avLst/>
          </a:prstGeom>
          <a:noFill/>
        </p:spPr>
        <p:txBody>
          <a:bodyPr wrap="none" rtlCol="0">
            <a:spAutoFit/>
          </a:bodyPr>
          <a:lstStyle/>
          <a:p>
            <a:r>
              <a:rPr lang="zh-TW" altLang="en-US" sz="2000" b="1" dirty="0">
                <a:solidFill>
                  <a:schemeClr val="bg1">
                    <a:lumMod val="50000"/>
                  </a:schemeClr>
                </a:solidFill>
                <a:latin typeface="+mj-ea"/>
                <a:ea typeface="+mj-ea"/>
              </a:rPr>
              <a:t>中央趨勢量數</a:t>
            </a:r>
            <a:endParaRPr lang="en-US" altLang="zh-TW" sz="2000" b="1" dirty="0">
              <a:solidFill>
                <a:schemeClr val="bg1">
                  <a:lumMod val="50000"/>
                </a:schemeClr>
              </a:solidFill>
              <a:latin typeface="+mj-ea"/>
              <a:ea typeface="+mj-ea"/>
            </a:endParaRPr>
          </a:p>
          <a:p>
            <a:r>
              <a:rPr lang="zh-TW" altLang="en-US" sz="2000" b="1" dirty="0">
                <a:solidFill>
                  <a:schemeClr val="bg1">
                    <a:lumMod val="50000"/>
                  </a:schemeClr>
                </a:solidFill>
                <a:latin typeface="+mj-ea"/>
                <a:ea typeface="+mj-ea"/>
              </a:rPr>
              <a:t>分散量數</a:t>
            </a:r>
            <a:endParaRPr lang="en-US" altLang="zh-TW" sz="2000" b="1" dirty="0">
              <a:solidFill>
                <a:schemeClr val="bg1">
                  <a:lumMod val="50000"/>
                </a:schemeClr>
              </a:solidFill>
              <a:latin typeface="+mj-ea"/>
              <a:ea typeface="+mj-ea"/>
            </a:endParaRPr>
          </a:p>
          <a:p>
            <a:r>
              <a:rPr lang="zh-TW" altLang="en-US" sz="2000" b="1" dirty="0">
                <a:solidFill>
                  <a:schemeClr val="bg1">
                    <a:lumMod val="50000"/>
                  </a:schemeClr>
                </a:solidFill>
                <a:latin typeface="+mj-ea"/>
                <a:ea typeface="+mj-ea"/>
              </a:rPr>
              <a:t>統計圖表</a:t>
            </a:r>
          </a:p>
        </p:txBody>
      </p:sp>
      <p:sp>
        <p:nvSpPr>
          <p:cNvPr id="24" name="文字方塊 23"/>
          <p:cNvSpPr txBox="1"/>
          <p:nvPr/>
        </p:nvSpPr>
        <p:spPr>
          <a:xfrm>
            <a:off x="4568567" y="5972145"/>
            <a:ext cx="954107" cy="400110"/>
          </a:xfrm>
          <a:prstGeom prst="rect">
            <a:avLst/>
          </a:prstGeom>
          <a:noFill/>
        </p:spPr>
        <p:txBody>
          <a:bodyPr wrap="none" rtlCol="0">
            <a:spAutoFit/>
          </a:bodyPr>
          <a:lstStyle/>
          <a:p>
            <a:r>
              <a:rPr lang="zh-TW" altLang="en-US" sz="2000" b="1" dirty="0" smtClean="0">
                <a:latin typeface="+mj-ea"/>
                <a:ea typeface="+mj-ea"/>
              </a:rPr>
              <a:t>可信度</a:t>
            </a:r>
            <a:endParaRPr lang="zh-TW" altLang="en-US" sz="2000" b="1" dirty="0">
              <a:latin typeface="+mj-ea"/>
              <a:ea typeface="+mj-ea"/>
            </a:endParaRPr>
          </a:p>
        </p:txBody>
      </p:sp>
      <p:cxnSp>
        <p:nvCxnSpPr>
          <p:cNvPr id="25" name="直線單箭頭接點 24"/>
          <p:cNvCxnSpPr/>
          <p:nvPr/>
        </p:nvCxnSpPr>
        <p:spPr>
          <a:xfrm>
            <a:off x="3505200" y="6143655"/>
            <a:ext cx="1007567" cy="791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6" name="左大括弧 25"/>
          <p:cNvSpPr/>
          <p:nvPr/>
        </p:nvSpPr>
        <p:spPr>
          <a:xfrm>
            <a:off x="3586400" y="3124200"/>
            <a:ext cx="1056799" cy="847560"/>
          </a:xfrm>
          <a:prstGeom prst="leftBrace">
            <a:avLst>
              <a:gd name="adj1" fmla="val 8333"/>
              <a:gd name="adj2" fmla="val 4912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7" name="文字方塊 26"/>
          <p:cNvSpPr txBox="1"/>
          <p:nvPr/>
        </p:nvSpPr>
        <p:spPr>
          <a:xfrm>
            <a:off x="4610100" y="4136887"/>
            <a:ext cx="2597442" cy="1631216"/>
          </a:xfrm>
          <a:prstGeom prst="rect">
            <a:avLst/>
          </a:prstGeom>
          <a:noFill/>
        </p:spPr>
        <p:txBody>
          <a:bodyPr wrap="none" rtlCol="0">
            <a:spAutoFit/>
          </a:bodyPr>
          <a:lstStyle/>
          <a:p>
            <a:r>
              <a:rPr lang="zh-TW" altLang="en-US" sz="2000" b="1" dirty="0">
                <a:solidFill>
                  <a:schemeClr val="bg1">
                    <a:lumMod val="50000"/>
                  </a:schemeClr>
                </a:solidFill>
                <a:latin typeface="+mj-ea"/>
                <a:ea typeface="+mj-ea"/>
              </a:rPr>
              <a:t>常用統計量</a:t>
            </a:r>
            <a:endParaRPr lang="en-US" altLang="zh-TW" sz="2000" b="1" dirty="0">
              <a:solidFill>
                <a:schemeClr val="bg1">
                  <a:lumMod val="50000"/>
                </a:schemeClr>
              </a:solidFill>
              <a:latin typeface="+mj-ea"/>
              <a:ea typeface="+mj-ea"/>
            </a:endParaRPr>
          </a:p>
          <a:p>
            <a:r>
              <a:rPr lang="zh-TW" altLang="en-US" sz="2000" b="1" dirty="0" smtClean="0">
                <a:solidFill>
                  <a:srgbClr val="0070C0"/>
                </a:solidFill>
                <a:latin typeface="+mj-ea"/>
                <a:ea typeface="+mj-ea"/>
              </a:rPr>
              <a:t>信賴區間</a:t>
            </a:r>
            <a:endParaRPr lang="en-US" altLang="zh-TW" sz="2000" b="1" dirty="0" smtClean="0">
              <a:solidFill>
                <a:srgbClr val="0070C0"/>
              </a:solidFill>
              <a:latin typeface="+mj-ea"/>
              <a:ea typeface="+mj-ea"/>
            </a:endParaRPr>
          </a:p>
          <a:p>
            <a:r>
              <a:rPr lang="zh-TW" altLang="en-US" sz="2000" b="1" dirty="0" smtClean="0">
                <a:solidFill>
                  <a:srgbClr val="0070C0"/>
                </a:solidFill>
                <a:latin typeface="+mj-ea"/>
                <a:ea typeface="+mj-ea"/>
              </a:rPr>
              <a:t>假設檢定</a:t>
            </a:r>
            <a:endParaRPr lang="en-US" altLang="zh-TW" sz="2000" b="1" dirty="0" smtClean="0">
              <a:solidFill>
                <a:srgbClr val="0070C0"/>
              </a:solidFill>
              <a:latin typeface="+mj-ea"/>
              <a:ea typeface="+mj-ea"/>
            </a:endParaRPr>
          </a:p>
          <a:p>
            <a:r>
              <a:rPr lang="zh-TW" altLang="en-US" sz="2000" b="1" dirty="0" smtClean="0">
                <a:latin typeface="+mj-ea"/>
                <a:ea typeface="+mj-ea"/>
              </a:rPr>
              <a:t>變異數分析</a:t>
            </a:r>
            <a:r>
              <a:rPr lang="en-US" altLang="zh-TW" sz="2000" b="1" dirty="0" smtClean="0">
                <a:latin typeface="+mj-ea"/>
                <a:ea typeface="+mj-ea"/>
              </a:rPr>
              <a:t>(ANOVA)</a:t>
            </a:r>
          </a:p>
          <a:p>
            <a:r>
              <a:rPr lang="zh-TW" altLang="en-US" sz="2000" b="1" dirty="0" smtClean="0">
                <a:latin typeface="+mj-ea"/>
                <a:ea typeface="+mj-ea"/>
              </a:rPr>
              <a:t>迴歸分析</a:t>
            </a:r>
            <a:endParaRPr lang="zh-TW" altLang="en-US" sz="2000" b="1" dirty="0">
              <a:latin typeface="+mj-ea"/>
              <a:ea typeface="+mj-ea"/>
            </a:endParaRPr>
          </a:p>
        </p:txBody>
      </p:sp>
      <p:sp>
        <p:nvSpPr>
          <p:cNvPr id="28" name="左大括弧 27"/>
          <p:cNvSpPr/>
          <p:nvPr/>
        </p:nvSpPr>
        <p:spPr>
          <a:xfrm>
            <a:off x="3586400" y="4209289"/>
            <a:ext cx="1056799" cy="1447800"/>
          </a:xfrm>
          <a:prstGeom prst="leftBrace">
            <a:avLst>
              <a:gd name="adj1" fmla="val 8333"/>
              <a:gd name="adj2" fmla="val 4912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186624100"/>
      </p:ext>
    </p:extLst>
  </p:cSld>
  <p:clrMapOvr>
    <a:masterClrMapping/>
  </p:clrMapOvr>
  <p:transition spd="med">
    <p:pull dir="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2"/>
          <p:cNvSpPr>
            <a:spLocks noGrp="1"/>
          </p:cNvSpPr>
          <p:nvPr>
            <p:ph type="sldNum" sz="quarter" idx="12"/>
          </p:nvPr>
        </p:nvSpPr>
        <p:spPr/>
        <p:txBody>
          <a:bodyPr/>
          <a:lstStyle/>
          <a:p>
            <a:pPr>
              <a:defRPr/>
            </a:pPr>
            <a:fld id="{F6AC5ED4-9CCF-47D0-913D-9E707A79A6DC}" type="slidenum">
              <a:rPr lang="zh-TW" altLang="en-US"/>
              <a:pPr>
                <a:defRPr/>
              </a:pPr>
              <a:t>40</a:t>
            </a:fld>
            <a:endParaRPr lang="en-US" altLang="zh-TW"/>
          </a:p>
        </p:txBody>
      </p:sp>
      <p:sp>
        <p:nvSpPr>
          <p:cNvPr id="4101" name="Rectangle 2"/>
          <p:cNvSpPr>
            <a:spLocks noGrp="1" noChangeArrowheads="1"/>
          </p:cNvSpPr>
          <p:nvPr>
            <p:ph type="title" idx="4294967295"/>
          </p:nvPr>
        </p:nvSpPr>
        <p:spPr>
          <a:xfrm>
            <a:off x="457200" y="381000"/>
            <a:ext cx="8229600" cy="990600"/>
          </a:xfrm>
        </p:spPr>
        <p:txBody>
          <a:bodyPr/>
          <a:lstStyle/>
          <a:p>
            <a:pPr algn="ctr" eaLnBrk="1" hangingPunct="1">
              <a:defRPr/>
            </a:pPr>
            <a:r>
              <a:rPr lang="en-US" altLang="zh-TW" sz="4000" smtClean="0">
                <a:latin typeface="Verdana" pitchFamily="34" charset="0"/>
                <a:ea typeface="新細明體" charset="-120"/>
              </a:rPr>
              <a:t>Situation A</a:t>
            </a:r>
          </a:p>
        </p:txBody>
      </p:sp>
      <p:sp>
        <p:nvSpPr>
          <p:cNvPr id="8195" name="Rectangle 3"/>
          <p:cNvSpPr>
            <a:spLocks noGrp="1" noChangeArrowheads="1"/>
          </p:cNvSpPr>
          <p:nvPr>
            <p:ph type="body" idx="4294967295"/>
          </p:nvPr>
        </p:nvSpPr>
        <p:spPr>
          <a:xfrm>
            <a:off x="533400" y="1371600"/>
            <a:ext cx="8153400" cy="4953000"/>
          </a:xfrm>
        </p:spPr>
        <p:txBody>
          <a:bodyPr>
            <a:normAutofit/>
          </a:bodyPr>
          <a:lstStyle/>
          <a:p>
            <a:pPr marL="0" indent="0" algn="just" eaLnBrk="1" fontAlgn="auto" hangingPunct="1">
              <a:spcAft>
                <a:spcPts val="0"/>
              </a:spcAft>
              <a:buClr>
                <a:schemeClr val="accent3"/>
              </a:buClr>
              <a:buFont typeface="Webdings" pitchFamily="18" charset="2"/>
              <a:buNone/>
              <a:defRPr/>
            </a:pPr>
            <a:r>
              <a:rPr lang="en-US" altLang="zh-TW" sz="2400" dirty="0"/>
              <a:t>A medical researcher is interested in finding out </a:t>
            </a:r>
            <a:r>
              <a:rPr lang="en-US" altLang="zh-TW" sz="2400" b="1" dirty="0">
                <a:solidFill>
                  <a:srgbClr val="CC0000"/>
                </a:solidFill>
              </a:rPr>
              <a:t>whether</a:t>
            </a:r>
            <a:r>
              <a:rPr lang="en-US" altLang="zh-TW" sz="2400" dirty="0"/>
              <a:t> a new medication will have any undesirable side effects. The researcher is particularly concerned with the pulse rate of the patients who take the medication. Will the pulse rate increase, decrease, or remain unchanged after a patient takes the medication?  The researcher knows that the mean pulse rate for the population under study is 82 beats per minute.</a:t>
            </a:r>
          </a:p>
          <a:p>
            <a:pPr marL="0" indent="0" eaLnBrk="1" fontAlgn="auto" hangingPunct="1">
              <a:spcAft>
                <a:spcPts val="0"/>
              </a:spcAft>
              <a:buClr>
                <a:schemeClr val="accent3"/>
              </a:buClr>
              <a:buFont typeface="Webdings" pitchFamily="18" charset="2"/>
              <a:buNone/>
              <a:defRPr/>
            </a:pPr>
            <a:endParaRPr lang="en-US" altLang="zh-TW" sz="1000" dirty="0"/>
          </a:p>
          <a:p>
            <a:pPr marL="0" indent="0" eaLnBrk="1" fontAlgn="auto" hangingPunct="1">
              <a:spcAft>
                <a:spcPts val="0"/>
              </a:spcAft>
              <a:buClr>
                <a:schemeClr val="accent3"/>
              </a:buClr>
              <a:buFont typeface="Webdings" pitchFamily="18" charset="2"/>
              <a:buNone/>
              <a:defRPr/>
            </a:pPr>
            <a:r>
              <a:rPr lang="en-US" altLang="zh-TW" sz="2400" dirty="0"/>
              <a:t>The hypotheses for this situation are</a:t>
            </a:r>
          </a:p>
          <a:p>
            <a:pPr marL="0" indent="0" eaLnBrk="1" fontAlgn="auto" hangingPunct="1">
              <a:spcAft>
                <a:spcPts val="0"/>
              </a:spcAft>
              <a:buClr>
                <a:schemeClr val="accent3"/>
              </a:buClr>
              <a:buFont typeface="Webdings" pitchFamily="18" charset="2"/>
              <a:buNone/>
              <a:defRPr/>
            </a:pPr>
            <a:endParaRPr lang="en-US" altLang="zh-TW" sz="2400" dirty="0"/>
          </a:p>
          <a:p>
            <a:pPr marL="0" indent="0" eaLnBrk="1" fontAlgn="auto" hangingPunct="1">
              <a:spcAft>
                <a:spcPts val="0"/>
              </a:spcAft>
              <a:buClr>
                <a:schemeClr val="accent3"/>
              </a:buClr>
              <a:buFont typeface="Webdings" pitchFamily="18" charset="2"/>
              <a:buNone/>
              <a:defRPr/>
            </a:pPr>
            <a:endParaRPr lang="en-US" altLang="zh-TW" sz="2000" dirty="0"/>
          </a:p>
          <a:p>
            <a:pPr marL="0" indent="0" eaLnBrk="1" fontAlgn="auto" hangingPunct="1">
              <a:spcAft>
                <a:spcPts val="0"/>
              </a:spcAft>
              <a:buClr>
                <a:schemeClr val="accent3"/>
              </a:buClr>
              <a:buFont typeface="Webdings" pitchFamily="18" charset="2"/>
              <a:buNone/>
              <a:defRPr/>
            </a:pPr>
            <a:r>
              <a:rPr lang="en-US" altLang="zh-TW" sz="2400" dirty="0"/>
              <a:t>This is called a </a:t>
            </a:r>
            <a:r>
              <a:rPr lang="en-US" altLang="zh-TW" sz="2400" b="1" dirty="0">
                <a:solidFill>
                  <a:srgbClr val="000099"/>
                </a:solidFill>
                <a:effectLst>
                  <a:outerShdw blurRad="38100" dist="38100" dir="2700000" algn="tl">
                    <a:srgbClr val="000000"/>
                  </a:outerShdw>
                </a:effectLst>
              </a:rPr>
              <a:t>two-tailed</a:t>
            </a:r>
            <a:r>
              <a:rPr lang="en-US" altLang="zh-TW" sz="2400" dirty="0"/>
              <a:t> hypothesis test.</a:t>
            </a:r>
            <a:r>
              <a:rPr lang="pt-BR" sz="2400" dirty="0"/>
              <a:t> </a:t>
            </a:r>
          </a:p>
        </p:txBody>
      </p:sp>
      <p:sp>
        <p:nvSpPr>
          <p:cNvPr id="4103"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graphicFrame>
        <p:nvGraphicFramePr>
          <p:cNvPr id="2" name="Object 4"/>
          <p:cNvGraphicFramePr>
            <a:graphicFrameLocks noChangeAspect="1"/>
          </p:cNvGraphicFramePr>
          <p:nvPr/>
        </p:nvGraphicFramePr>
        <p:xfrm>
          <a:off x="4341813" y="4953000"/>
          <a:ext cx="1677987" cy="442913"/>
        </p:xfrm>
        <a:graphic>
          <a:graphicData uri="http://schemas.openxmlformats.org/presentationml/2006/ole">
            <mc:AlternateContent xmlns:mc="http://schemas.openxmlformats.org/markup-compatibility/2006">
              <mc:Choice xmlns:v="urn:schemas-microsoft-com:vml" Requires="v">
                <p:oleObj spid="_x0000_s45142" name="Equation" r:id="rId3" imgW="1447560" imgH="380880" progId="">
                  <p:embed/>
                </p:oleObj>
              </mc:Choice>
              <mc:Fallback>
                <p:oleObj name="Equation" r:id="rId3" imgW="1447560" imgH="3808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813" y="4953000"/>
                        <a:ext cx="1677987"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noChangeAspect="1"/>
          </p:cNvGraphicFramePr>
          <p:nvPr/>
        </p:nvGraphicFramePr>
        <p:xfrm>
          <a:off x="1981200" y="4953000"/>
          <a:ext cx="1722438" cy="442913"/>
        </p:xfrm>
        <a:graphic>
          <a:graphicData uri="http://schemas.openxmlformats.org/presentationml/2006/ole">
            <mc:AlternateContent xmlns:mc="http://schemas.openxmlformats.org/markup-compatibility/2006">
              <mc:Choice xmlns:v="urn:schemas-microsoft-com:vml" Requires="v">
                <p:oleObj spid="_x0000_s45143" name="Equation" r:id="rId5" imgW="1485720" imgH="380880" progId="">
                  <p:embed/>
                </p:oleObj>
              </mc:Choice>
              <mc:Fallback>
                <p:oleObj name="Equation" r:id="rId5" imgW="1485720" imgH="38088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953000"/>
                        <a:ext cx="1722438"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04" name="Picture 9" descr="09_06"/>
          <p:cNvPicPr>
            <a:picLocks noChangeAspect="1" noChangeArrowheads="1"/>
          </p:cNvPicPr>
          <p:nvPr/>
        </p:nvPicPr>
        <p:blipFill>
          <a:blip r:embed="rId7" cstate="print"/>
          <a:srcRect r="71176"/>
          <a:stretch>
            <a:fillRect/>
          </a:stretch>
        </p:blipFill>
        <p:spPr bwMode="auto">
          <a:xfrm>
            <a:off x="6705600" y="4356100"/>
            <a:ext cx="2252663" cy="2000250"/>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Effect transition="in" filter="box(in)">
                                      <p:cBhvr>
                                        <p:cTn id="7" dur="500"/>
                                        <p:tgtEl>
                                          <p:spTgt spid="8195">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195">
                                            <p:txEl>
                                              <p:pRg st="5" end="5"/>
                                            </p:txEl>
                                          </p:spTgt>
                                        </p:tgtEl>
                                        <p:attrNameLst>
                                          <p:attrName>style.visibility</p:attrName>
                                        </p:attrNameLst>
                                      </p:cBhvr>
                                      <p:to>
                                        <p:strVal val="visible"/>
                                      </p:to>
                                    </p:set>
                                    <p:animEffect transition="in" filter="box(in)">
                                      <p:cBhvr>
                                        <p:cTn id="10" dur="500"/>
                                        <p:tgtEl>
                                          <p:spTgt spid="8195">
                                            <p:txEl>
                                              <p:pRg st="5" end="5"/>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500"/>
                                        <p:tgtEl>
                                          <p:spTgt spid="3"/>
                                        </p:tgtEl>
                                      </p:cBhvr>
                                    </p:animEffect>
                                  </p:childTnLst>
                                </p:cTn>
                              </p:par>
                              <p:par>
                                <p:cTn id="14" presetID="4" presetClass="entr" presetSubtype="16"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i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2"/>
          <p:cNvSpPr>
            <a:spLocks noGrp="1"/>
          </p:cNvSpPr>
          <p:nvPr>
            <p:ph type="sldNum" sz="quarter" idx="12"/>
          </p:nvPr>
        </p:nvSpPr>
        <p:spPr/>
        <p:txBody>
          <a:bodyPr/>
          <a:lstStyle/>
          <a:p>
            <a:pPr>
              <a:defRPr/>
            </a:pPr>
            <a:fld id="{F36DBB20-82BA-42C3-B96E-0E6A492EB2F9}" type="slidenum">
              <a:rPr lang="zh-TW" altLang="en-US"/>
              <a:pPr>
                <a:defRPr/>
              </a:pPr>
              <a:t>41</a:t>
            </a:fld>
            <a:endParaRPr lang="en-US" altLang="zh-TW"/>
          </a:p>
        </p:txBody>
      </p:sp>
      <p:sp>
        <p:nvSpPr>
          <p:cNvPr id="5125" name="Rectangle 2"/>
          <p:cNvSpPr>
            <a:spLocks noGrp="1" noChangeArrowheads="1"/>
          </p:cNvSpPr>
          <p:nvPr>
            <p:ph type="title" idx="4294967295"/>
          </p:nvPr>
        </p:nvSpPr>
        <p:spPr>
          <a:xfrm>
            <a:off x="457200" y="304800"/>
            <a:ext cx="8229600" cy="990600"/>
          </a:xfrm>
        </p:spPr>
        <p:txBody>
          <a:bodyPr/>
          <a:lstStyle/>
          <a:p>
            <a:pPr algn="ctr" eaLnBrk="1" hangingPunct="1">
              <a:defRPr/>
            </a:pPr>
            <a:r>
              <a:rPr lang="en-US" altLang="zh-TW" sz="4000" smtClean="0">
                <a:latin typeface="Verdana" pitchFamily="34" charset="0"/>
                <a:ea typeface="新細明體" charset="-120"/>
              </a:rPr>
              <a:t>Situation B</a:t>
            </a:r>
          </a:p>
        </p:txBody>
      </p:sp>
      <p:sp>
        <p:nvSpPr>
          <p:cNvPr id="8195" name="Rectangle 3"/>
          <p:cNvSpPr>
            <a:spLocks noGrp="1" noChangeArrowheads="1"/>
          </p:cNvSpPr>
          <p:nvPr>
            <p:ph type="body" idx="4294967295"/>
          </p:nvPr>
        </p:nvSpPr>
        <p:spPr>
          <a:xfrm>
            <a:off x="685800" y="1524000"/>
            <a:ext cx="7848600" cy="4724400"/>
          </a:xfrm>
        </p:spPr>
        <p:txBody>
          <a:bodyPr>
            <a:normAutofit/>
          </a:bodyPr>
          <a:lstStyle/>
          <a:p>
            <a:pPr marL="0" indent="0" eaLnBrk="1" fontAlgn="auto" hangingPunct="1">
              <a:spcAft>
                <a:spcPts val="0"/>
              </a:spcAft>
              <a:buClr>
                <a:schemeClr val="accent3"/>
              </a:buClr>
              <a:buFont typeface="Webdings" pitchFamily="18" charset="2"/>
              <a:buNone/>
              <a:defRPr/>
            </a:pPr>
            <a:r>
              <a:rPr lang="en-US" altLang="zh-TW" sz="2400" dirty="0">
                <a:latin typeface="+mj-lt"/>
              </a:rPr>
              <a:t>A chemist invents an additive</a:t>
            </a:r>
            <a:r>
              <a:rPr lang="en-US" altLang="zh-TW" sz="2400" b="1" dirty="0">
                <a:solidFill>
                  <a:srgbClr val="CC0000"/>
                </a:solidFill>
                <a:latin typeface="+mj-lt"/>
              </a:rPr>
              <a:t> to increase</a:t>
            </a:r>
            <a:r>
              <a:rPr lang="en-US" altLang="zh-TW" sz="2400" dirty="0">
                <a:latin typeface="+mj-lt"/>
              </a:rPr>
              <a:t> the life of an automobile battery.  The mean lifetime of the automobile battery without the additive is 36 months.</a:t>
            </a:r>
          </a:p>
          <a:p>
            <a:pPr marL="0" indent="0" eaLnBrk="1" fontAlgn="auto" hangingPunct="1">
              <a:spcAft>
                <a:spcPts val="0"/>
              </a:spcAft>
              <a:buClr>
                <a:schemeClr val="accent3"/>
              </a:buClr>
              <a:buFont typeface="Webdings" pitchFamily="18" charset="2"/>
              <a:buNone/>
              <a:defRPr/>
            </a:pPr>
            <a:endParaRPr lang="en-US" altLang="zh-TW" sz="1000" dirty="0">
              <a:latin typeface="+mj-lt"/>
            </a:endParaRPr>
          </a:p>
          <a:p>
            <a:pPr marL="0" indent="0" eaLnBrk="1" fontAlgn="auto" hangingPunct="1">
              <a:spcAft>
                <a:spcPts val="0"/>
              </a:spcAft>
              <a:buClr>
                <a:schemeClr val="accent3"/>
              </a:buClr>
              <a:buFont typeface="Webdings" pitchFamily="18" charset="2"/>
              <a:buNone/>
              <a:defRPr/>
            </a:pPr>
            <a:r>
              <a:rPr lang="en-US" altLang="zh-TW" sz="2400" dirty="0">
                <a:latin typeface="+mj-lt"/>
              </a:rPr>
              <a:t>In this book, the null hypothesis is always stated using the equals sign. The hypotheses for this situation are</a:t>
            </a:r>
          </a:p>
          <a:p>
            <a:pPr marL="0" indent="0" eaLnBrk="1" fontAlgn="auto" hangingPunct="1">
              <a:spcAft>
                <a:spcPts val="0"/>
              </a:spcAft>
              <a:buClr>
                <a:schemeClr val="accent3"/>
              </a:buClr>
              <a:buFont typeface="Webdings" pitchFamily="18" charset="2"/>
              <a:buNone/>
              <a:defRPr/>
            </a:pPr>
            <a:endParaRPr lang="en-US" altLang="zh-TW" sz="2400" dirty="0" smtClean="0">
              <a:latin typeface="+mj-lt"/>
            </a:endParaRPr>
          </a:p>
          <a:p>
            <a:pPr marL="0" indent="0" eaLnBrk="1" fontAlgn="auto" hangingPunct="1">
              <a:spcAft>
                <a:spcPts val="0"/>
              </a:spcAft>
              <a:buClr>
                <a:schemeClr val="accent3"/>
              </a:buClr>
              <a:buFont typeface="Webdings" pitchFamily="18" charset="2"/>
              <a:buNone/>
              <a:defRPr/>
            </a:pPr>
            <a:endParaRPr lang="en-US" altLang="zh-TW" sz="2400" dirty="0" smtClean="0">
              <a:latin typeface="+mj-lt"/>
            </a:endParaRPr>
          </a:p>
          <a:p>
            <a:pPr marL="0" indent="0" eaLnBrk="1" fontAlgn="auto" hangingPunct="1">
              <a:spcAft>
                <a:spcPts val="0"/>
              </a:spcAft>
              <a:buClr>
                <a:schemeClr val="accent3"/>
              </a:buClr>
              <a:buFont typeface="Webdings" pitchFamily="18" charset="2"/>
              <a:buNone/>
              <a:defRPr/>
            </a:pPr>
            <a:r>
              <a:rPr lang="en-US" altLang="zh-TW" sz="2400" dirty="0" smtClean="0">
                <a:solidFill>
                  <a:schemeClr val="accent1">
                    <a:lumMod val="50000"/>
                  </a:schemeClr>
                </a:solidFill>
                <a:latin typeface="+mj-lt"/>
              </a:rPr>
              <a:t>H</a:t>
            </a:r>
            <a:r>
              <a:rPr lang="en-US" altLang="zh-TW" sz="2400" baseline="-25000" dirty="0" smtClean="0">
                <a:solidFill>
                  <a:schemeClr val="accent1">
                    <a:lumMod val="50000"/>
                  </a:schemeClr>
                </a:solidFill>
                <a:latin typeface="+mj-lt"/>
              </a:rPr>
              <a:t>0</a:t>
            </a:r>
            <a:r>
              <a:rPr lang="en-US" altLang="zh-TW" sz="2400" dirty="0" smtClean="0">
                <a:solidFill>
                  <a:schemeClr val="accent1">
                    <a:lumMod val="50000"/>
                  </a:schemeClr>
                </a:solidFill>
                <a:latin typeface="+mj-lt"/>
              </a:rPr>
              <a:t> :</a:t>
            </a:r>
            <a:r>
              <a:rPr lang="el-GR" altLang="zh-TW" sz="2400" dirty="0" smtClean="0">
                <a:solidFill>
                  <a:schemeClr val="accent1">
                    <a:lumMod val="50000"/>
                  </a:schemeClr>
                </a:solidFill>
                <a:latin typeface="+mj-lt"/>
              </a:rPr>
              <a:t> μ </a:t>
            </a:r>
            <a:r>
              <a:rPr lang="en-US" altLang="zh-TW" sz="2400" dirty="0" smtClean="0">
                <a:solidFill>
                  <a:schemeClr val="accent1">
                    <a:lumMod val="50000"/>
                  </a:schemeClr>
                </a:solidFill>
                <a:latin typeface="+mj-lt"/>
              </a:rPr>
              <a:t>≦36       H</a:t>
            </a:r>
            <a:r>
              <a:rPr lang="en-US" altLang="zh-TW" sz="2400" baseline="-25000" dirty="0" smtClean="0">
                <a:solidFill>
                  <a:schemeClr val="accent1">
                    <a:lumMod val="50000"/>
                  </a:schemeClr>
                </a:solidFill>
                <a:latin typeface="+mj-lt"/>
              </a:rPr>
              <a:t>1</a:t>
            </a:r>
            <a:r>
              <a:rPr lang="en-US" altLang="zh-TW" sz="2400" dirty="0" smtClean="0">
                <a:solidFill>
                  <a:schemeClr val="accent1">
                    <a:lumMod val="50000"/>
                  </a:schemeClr>
                </a:solidFill>
                <a:latin typeface="+mj-lt"/>
              </a:rPr>
              <a:t>: </a:t>
            </a:r>
            <a:r>
              <a:rPr lang="el-GR" altLang="zh-TW" sz="2400" dirty="0" smtClean="0">
                <a:solidFill>
                  <a:schemeClr val="accent1">
                    <a:lumMod val="50000"/>
                  </a:schemeClr>
                </a:solidFill>
                <a:latin typeface="+mj-lt"/>
              </a:rPr>
              <a:t>μ</a:t>
            </a:r>
            <a:r>
              <a:rPr lang="en-US" altLang="zh-TW" sz="2400" dirty="0" smtClean="0">
                <a:solidFill>
                  <a:schemeClr val="accent1">
                    <a:lumMod val="50000"/>
                  </a:schemeClr>
                </a:solidFill>
                <a:latin typeface="+mj-lt"/>
              </a:rPr>
              <a:t>&gt;36</a:t>
            </a:r>
            <a:endParaRPr lang="en-US" altLang="zh-TW" sz="2400" dirty="0">
              <a:solidFill>
                <a:schemeClr val="accent1">
                  <a:lumMod val="50000"/>
                </a:schemeClr>
              </a:solidFill>
              <a:latin typeface="+mj-lt"/>
            </a:endParaRPr>
          </a:p>
          <a:p>
            <a:pPr marL="0" indent="0" eaLnBrk="1" fontAlgn="auto" hangingPunct="1">
              <a:spcAft>
                <a:spcPts val="0"/>
              </a:spcAft>
              <a:buClr>
                <a:schemeClr val="accent3"/>
              </a:buClr>
              <a:buFont typeface="Webdings" pitchFamily="18" charset="2"/>
              <a:buNone/>
              <a:defRPr/>
            </a:pPr>
            <a:endParaRPr lang="en-US" altLang="zh-TW" sz="1200" dirty="0">
              <a:latin typeface="+mj-lt"/>
            </a:endParaRPr>
          </a:p>
          <a:p>
            <a:pPr marL="0" indent="0" eaLnBrk="1" fontAlgn="auto" hangingPunct="1">
              <a:spcAft>
                <a:spcPts val="0"/>
              </a:spcAft>
              <a:buClr>
                <a:schemeClr val="accent3"/>
              </a:buClr>
              <a:buFont typeface="Webdings" pitchFamily="18" charset="2"/>
              <a:buNone/>
              <a:defRPr/>
            </a:pPr>
            <a:endParaRPr lang="en-US" altLang="zh-TW" sz="1200" dirty="0">
              <a:latin typeface="+mj-lt"/>
            </a:endParaRPr>
          </a:p>
          <a:p>
            <a:pPr marL="0" indent="0" eaLnBrk="1" fontAlgn="auto" hangingPunct="1">
              <a:spcAft>
                <a:spcPts val="0"/>
              </a:spcAft>
              <a:buClr>
                <a:schemeClr val="accent3"/>
              </a:buClr>
              <a:buFont typeface="Webdings" pitchFamily="18" charset="2"/>
              <a:buNone/>
              <a:defRPr/>
            </a:pPr>
            <a:r>
              <a:rPr lang="en-US" altLang="zh-TW" sz="2400" dirty="0">
                <a:latin typeface="+mj-lt"/>
              </a:rPr>
              <a:t>This is called a </a:t>
            </a:r>
            <a:r>
              <a:rPr lang="en-US" altLang="zh-TW" sz="2400" b="1" dirty="0">
                <a:solidFill>
                  <a:srgbClr val="000099"/>
                </a:solidFill>
                <a:effectLst>
                  <a:outerShdw blurRad="38100" dist="38100" dir="2700000" algn="tl">
                    <a:srgbClr val="000000"/>
                  </a:outerShdw>
                </a:effectLst>
                <a:latin typeface="+mj-lt"/>
              </a:rPr>
              <a:t>right-tailed</a:t>
            </a:r>
            <a:r>
              <a:rPr lang="en-US" altLang="zh-TW" sz="2400" dirty="0">
                <a:latin typeface="+mj-lt"/>
              </a:rPr>
              <a:t> hypothesis test.</a:t>
            </a:r>
            <a:r>
              <a:rPr lang="pt-BR" sz="2400" dirty="0">
                <a:latin typeface="+mj-lt"/>
              </a:rPr>
              <a:t> </a:t>
            </a:r>
          </a:p>
        </p:txBody>
      </p:sp>
      <p:sp>
        <p:nvSpPr>
          <p:cNvPr id="5127"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graphicFrame>
        <p:nvGraphicFramePr>
          <p:cNvPr id="2" name="Object 4"/>
          <p:cNvGraphicFramePr>
            <a:graphicFrameLocks noChangeAspect="1"/>
          </p:cNvGraphicFramePr>
          <p:nvPr/>
        </p:nvGraphicFramePr>
        <p:xfrm>
          <a:off x="4570413" y="3949700"/>
          <a:ext cx="1677987" cy="442913"/>
        </p:xfrm>
        <a:graphic>
          <a:graphicData uri="http://schemas.openxmlformats.org/presentationml/2006/ole">
            <mc:AlternateContent xmlns:mc="http://schemas.openxmlformats.org/markup-compatibility/2006">
              <mc:Choice xmlns:v="urn:schemas-microsoft-com:vml" Requires="v">
                <p:oleObj spid="_x0000_s46166" name="Equation" r:id="rId3" imgW="1447560" imgH="380880" progId="">
                  <p:embed/>
                </p:oleObj>
              </mc:Choice>
              <mc:Fallback>
                <p:oleObj name="Equation" r:id="rId3" imgW="1447560" imgH="3808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3" y="3949700"/>
                        <a:ext cx="1677987"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noChangeAspect="1"/>
          </p:cNvGraphicFramePr>
          <p:nvPr/>
        </p:nvGraphicFramePr>
        <p:xfrm>
          <a:off x="2209800" y="3948113"/>
          <a:ext cx="1722438" cy="442912"/>
        </p:xfrm>
        <a:graphic>
          <a:graphicData uri="http://schemas.openxmlformats.org/presentationml/2006/ole">
            <mc:AlternateContent xmlns:mc="http://schemas.openxmlformats.org/markup-compatibility/2006">
              <mc:Choice xmlns:v="urn:schemas-microsoft-com:vml" Requires="v">
                <p:oleObj spid="_x0000_s46167" name="Equation" r:id="rId5" imgW="1485720" imgH="380880" progId="">
                  <p:embed/>
                </p:oleObj>
              </mc:Choice>
              <mc:Fallback>
                <p:oleObj name="Equation" r:id="rId5" imgW="1485720" imgH="38088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948113"/>
                        <a:ext cx="1722438"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8" name="Picture 9" descr="09_06"/>
          <p:cNvPicPr>
            <a:picLocks noChangeAspect="1" noChangeArrowheads="1"/>
          </p:cNvPicPr>
          <p:nvPr/>
        </p:nvPicPr>
        <p:blipFill>
          <a:blip r:embed="rId7" cstate="print"/>
          <a:srcRect l="70750" r="-2"/>
          <a:stretch>
            <a:fillRect/>
          </a:stretch>
        </p:blipFill>
        <p:spPr bwMode="auto">
          <a:xfrm>
            <a:off x="6629400" y="4356100"/>
            <a:ext cx="2286000" cy="2000250"/>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8195">
                                            <p:txEl>
                                              <p:pRg st="5" end="5"/>
                                            </p:txEl>
                                          </p:spTgt>
                                        </p:tgtEl>
                                        <p:attrNameLst>
                                          <p:attrName>style.visibility</p:attrName>
                                        </p:attrNameLst>
                                      </p:cBhvr>
                                      <p:to>
                                        <p:strVal val="visible"/>
                                      </p:to>
                                    </p:set>
                                    <p:animEffect transition="in" filter="box(in)">
                                      <p:cBhvr>
                                        <p:cTn id="20" dur="500"/>
                                        <p:tgtEl>
                                          <p:spTgt spid="8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2"/>
          <p:cNvSpPr>
            <a:spLocks noGrp="1"/>
          </p:cNvSpPr>
          <p:nvPr>
            <p:ph type="sldNum" sz="quarter" idx="12"/>
          </p:nvPr>
        </p:nvSpPr>
        <p:spPr/>
        <p:txBody>
          <a:bodyPr/>
          <a:lstStyle/>
          <a:p>
            <a:pPr>
              <a:defRPr/>
            </a:pPr>
            <a:fld id="{707E8014-3B8A-4AAC-84B0-06BFD0FEF353}" type="slidenum">
              <a:rPr lang="zh-TW" altLang="en-US"/>
              <a:pPr>
                <a:defRPr/>
              </a:pPr>
              <a:t>42</a:t>
            </a:fld>
            <a:endParaRPr lang="en-US" altLang="zh-TW"/>
          </a:p>
        </p:txBody>
      </p:sp>
      <p:sp>
        <p:nvSpPr>
          <p:cNvPr id="6149" name="Rectangle 2"/>
          <p:cNvSpPr>
            <a:spLocks noGrp="1" noChangeArrowheads="1"/>
          </p:cNvSpPr>
          <p:nvPr>
            <p:ph type="title" idx="4294967295"/>
          </p:nvPr>
        </p:nvSpPr>
        <p:spPr>
          <a:xfrm>
            <a:off x="457200" y="381000"/>
            <a:ext cx="8229600" cy="990600"/>
          </a:xfrm>
        </p:spPr>
        <p:txBody>
          <a:bodyPr/>
          <a:lstStyle/>
          <a:p>
            <a:pPr algn="ctr" eaLnBrk="1" hangingPunct="1">
              <a:defRPr/>
            </a:pPr>
            <a:r>
              <a:rPr lang="en-US" altLang="zh-TW" sz="4000" smtClean="0">
                <a:latin typeface="Verdana" pitchFamily="34" charset="0"/>
                <a:ea typeface="新細明體" charset="-120"/>
              </a:rPr>
              <a:t>Situation C</a:t>
            </a:r>
          </a:p>
        </p:txBody>
      </p:sp>
      <p:sp>
        <p:nvSpPr>
          <p:cNvPr id="8195" name="Rectangle 3"/>
          <p:cNvSpPr>
            <a:spLocks noGrp="1" noChangeArrowheads="1"/>
          </p:cNvSpPr>
          <p:nvPr>
            <p:ph type="body" idx="4294967295"/>
          </p:nvPr>
        </p:nvSpPr>
        <p:spPr>
          <a:xfrm>
            <a:off x="685800" y="1676400"/>
            <a:ext cx="7848600" cy="4495800"/>
          </a:xfrm>
        </p:spPr>
        <p:txBody>
          <a:bodyPr>
            <a:normAutofit/>
          </a:bodyPr>
          <a:lstStyle/>
          <a:p>
            <a:pPr marL="0" indent="0" eaLnBrk="1" hangingPunct="1">
              <a:buFont typeface="Webdings" pitchFamily="18" charset="2"/>
              <a:buNone/>
              <a:defRPr/>
            </a:pPr>
            <a:r>
              <a:rPr lang="en-US" altLang="zh-TW" sz="2400" smtClean="0"/>
              <a:t>A contractor wishes </a:t>
            </a:r>
            <a:r>
              <a:rPr lang="en-US" altLang="zh-TW" sz="2400" b="1" smtClean="0">
                <a:solidFill>
                  <a:srgbClr val="CC0000"/>
                </a:solidFill>
              </a:rPr>
              <a:t>to lower</a:t>
            </a:r>
            <a:r>
              <a:rPr lang="en-US" altLang="zh-TW" sz="2400" smtClean="0"/>
              <a:t> heating bills by using a special type of insulation in houses. If the average of the monthly heating bills is $78, her hypotheses about heating costs with the use of insulation are</a:t>
            </a:r>
          </a:p>
          <a:p>
            <a:pPr marL="0" indent="0" eaLnBrk="1" hangingPunct="1">
              <a:buFont typeface="Webdings" pitchFamily="18" charset="2"/>
              <a:buNone/>
              <a:defRPr/>
            </a:pPr>
            <a:endParaRPr lang="en-US" altLang="zh-TW" sz="1000" smtClean="0"/>
          </a:p>
          <a:p>
            <a:pPr marL="0" indent="0" eaLnBrk="1" hangingPunct="1">
              <a:buFont typeface="Webdings" pitchFamily="18" charset="2"/>
              <a:buNone/>
              <a:defRPr/>
            </a:pPr>
            <a:r>
              <a:rPr lang="en-US" altLang="zh-TW" sz="2400" smtClean="0"/>
              <a:t>The hypotheses for this situation are</a:t>
            </a:r>
          </a:p>
          <a:p>
            <a:pPr marL="0" indent="0" eaLnBrk="1" hangingPunct="1">
              <a:buFont typeface="Webdings" pitchFamily="18" charset="2"/>
              <a:buNone/>
              <a:defRPr/>
            </a:pPr>
            <a:endParaRPr lang="en-US" altLang="zh-TW" sz="2400" smtClean="0"/>
          </a:p>
          <a:p>
            <a:pPr marL="0" indent="0" eaLnBrk="1" hangingPunct="1">
              <a:buFont typeface="Webdings" pitchFamily="18" charset="2"/>
              <a:buNone/>
              <a:defRPr/>
            </a:pPr>
            <a:endParaRPr lang="en-US" altLang="zh-TW" sz="1200" smtClean="0"/>
          </a:p>
          <a:p>
            <a:pPr marL="0" indent="0" eaLnBrk="1" hangingPunct="1">
              <a:buFont typeface="Webdings" pitchFamily="18" charset="2"/>
              <a:buNone/>
              <a:defRPr/>
            </a:pPr>
            <a:endParaRPr lang="en-US" altLang="zh-TW" sz="1200" smtClean="0"/>
          </a:p>
          <a:p>
            <a:pPr marL="0" indent="0" eaLnBrk="1" hangingPunct="1">
              <a:buFont typeface="Wingdings 2" pitchFamily="18" charset="2"/>
              <a:buNone/>
              <a:defRPr/>
            </a:pPr>
            <a:r>
              <a:rPr lang="en-US" altLang="zh-TW" sz="2400" smtClean="0">
                <a:solidFill>
                  <a:srgbClr val="083763"/>
                </a:solidFill>
              </a:rPr>
              <a:t>H</a:t>
            </a:r>
            <a:r>
              <a:rPr lang="en-US" altLang="zh-TW" sz="2400" baseline="-25000" smtClean="0">
                <a:solidFill>
                  <a:srgbClr val="083763"/>
                </a:solidFill>
              </a:rPr>
              <a:t>0</a:t>
            </a:r>
            <a:r>
              <a:rPr lang="en-US" altLang="zh-TW" sz="2400" smtClean="0">
                <a:solidFill>
                  <a:srgbClr val="083763"/>
                </a:solidFill>
              </a:rPr>
              <a:t> :</a:t>
            </a:r>
            <a:r>
              <a:rPr lang="el-GR" altLang="zh-TW" sz="2400" smtClean="0">
                <a:solidFill>
                  <a:srgbClr val="083763"/>
                </a:solidFill>
              </a:rPr>
              <a:t> μ </a:t>
            </a:r>
            <a:r>
              <a:rPr lang="en-US" altLang="zh-TW" sz="2400" smtClean="0">
                <a:solidFill>
                  <a:srgbClr val="083763"/>
                </a:solidFill>
              </a:rPr>
              <a:t>≧78       H</a:t>
            </a:r>
            <a:r>
              <a:rPr lang="en-US" altLang="zh-TW" sz="2400" baseline="-25000" smtClean="0">
                <a:solidFill>
                  <a:srgbClr val="083763"/>
                </a:solidFill>
              </a:rPr>
              <a:t>1</a:t>
            </a:r>
            <a:r>
              <a:rPr lang="en-US" altLang="zh-TW" sz="2400" smtClean="0">
                <a:solidFill>
                  <a:srgbClr val="083763"/>
                </a:solidFill>
              </a:rPr>
              <a:t>: </a:t>
            </a:r>
            <a:r>
              <a:rPr lang="el-GR" altLang="zh-TW" sz="2400" smtClean="0">
                <a:solidFill>
                  <a:srgbClr val="083763"/>
                </a:solidFill>
              </a:rPr>
              <a:t>μ</a:t>
            </a:r>
            <a:r>
              <a:rPr lang="en-US" altLang="zh-TW" sz="2400" smtClean="0">
                <a:solidFill>
                  <a:srgbClr val="083763"/>
                </a:solidFill>
              </a:rPr>
              <a:t>&lt;78</a:t>
            </a:r>
          </a:p>
          <a:p>
            <a:pPr marL="0" indent="0" eaLnBrk="1" hangingPunct="1">
              <a:buFont typeface="Webdings" pitchFamily="18" charset="2"/>
              <a:buNone/>
              <a:defRPr/>
            </a:pPr>
            <a:endParaRPr lang="en-US" altLang="zh-TW" sz="2400" smtClean="0"/>
          </a:p>
          <a:p>
            <a:pPr marL="0" indent="0" eaLnBrk="1" hangingPunct="1">
              <a:buFont typeface="Webdings" pitchFamily="18" charset="2"/>
              <a:buNone/>
              <a:defRPr/>
            </a:pPr>
            <a:r>
              <a:rPr lang="en-US" altLang="zh-TW" sz="2400" smtClean="0"/>
              <a:t>This is called a </a:t>
            </a:r>
            <a:r>
              <a:rPr lang="en-US" altLang="zh-TW" sz="2400" b="1" smtClean="0">
                <a:solidFill>
                  <a:srgbClr val="000099"/>
                </a:solidFill>
                <a:effectLst>
                  <a:outerShdw blurRad="38100" dist="38100" dir="2700000" algn="tl">
                    <a:srgbClr val="C0C0C0"/>
                  </a:outerShdw>
                </a:effectLst>
              </a:rPr>
              <a:t>left-tailed</a:t>
            </a:r>
            <a:r>
              <a:rPr lang="en-US" altLang="zh-TW" sz="2400" smtClean="0"/>
              <a:t> hypothesis test.</a:t>
            </a:r>
            <a:r>
              <a:rPr lang="pt-BR" altLang="zh-TW" sz="2400" smtClean="0"/>
              <a:t>  </a:t>
            </a:r>
          </a:p>
          <a:p>
            <a:pPr marL="0" indent="0" eaLnBrk="1" hangingPunct="1">
              <a:buFont typeface="Webdings" pitchFamily="18" charset="2"/>
              <a:buNone/>
              <a:defRPr/>
            </a:pPr>
            <a:endParaRPr lang="pt-BR" altLang="zh-TW" sz="2400" smtClean="0"/>
          </a:p>
          <a:p>
            <a:pPr marL="0" indent="0" eaLnBrk="1" hangingPunct="1">
              <a:buFont typeface="Webdings" pitchFamily="18" charset="2"/>
              <a:buNone/>
              <a:defRPr/>
            </a:pPr>
            <a:endParaRPr lang="pt-BR" altLang="zh-TW" sz="2400" smtClean="0"/>
          </a:p>
        </p:txBody>
      </p:sp>
      <p:sp>
        <p:nvSpPr>
          <p:cNvPr id="6151"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graphicFrame>
        <p:nvGraphicFramePr>
          <p:cNvPr id="2" name="Object 4"/>
          <p:cNvGraphicFramePr>
            <a:graphicFrameLocks noChangeAspect="1"/>
          </p:cNvGraphicFramePr>
          <p:nvPr/>
        </p:nvGraphicFramePr>
        <p:xfrm>
          <a:off x="4570413" y="4052888"/>
          <a:ext cx="1677987" cy="442912"/>
        </p:xfrm>
        <a:graphic>
          <a:graphicData uri="http://schemas.openxmlformats.org/presentationml/2006/ole">
            <mc:AlternateContent xmlns:mc="http://schemas.openxmlformats.org/markup-compatibility/2006">
              <mc:Choice xmlns:v="urn:schemas-microsoft-com:vml" Requires="v">
                <p:oleObj spid="_x0000_s47190" name="Equation" r:id="rId3" imgW="1447560" imgH="380880" progId="">
                  <p:embed/>
                </p:oleObj>
              </mc:Choice>
              <mc:Fallback>
                <p:oleObj name="Equation" r:id="rId3" imgW="1447560" imgH="3808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3" y="4052888"/>
                        <a:ext cx="1677987"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noChangeAspect="1"/>
          </p:cNvGraphicFramePr>
          <p:nvPr/>
        </p:nvGraphicFramePr>
        <p:xfrm>
          <a:off x="2209800" y="4052888"/>
          <a:ext cx="1722438" cy="442912"/>
        </p:xfrm>
        <a:graphic>
          <a:graphicData uri="http://schemas.openxmlformats.org/presentationml/2006/ole">
            <mc:AlternateContent xmlns:mc="http://schemas.openxmlformats.org/markup-compatibility/2006">
              <mc:Choice xmlns:v="urn:schemas-microsoft-com:vml" Requires="v">
                <p:oleObj spid="_x0000_s47191" name="Equation" r:id="rId5" imgW="1485720" imgH="380880" progId="">
                  <p:embed/>
                </p:oleObj>
              </mc:Choice>
              <mc:Fallback>
                <p:oleObj name="Equation" r:id="rId5" imgW="1485720" imgH="38088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052888"/>
                        <a:ext cx="1722438"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52" name="Picture 9" descr="09_06"/>
          <p:cNvPicPr>
            <a:picLocks noChangeAspect="1" noChangeArrowheads="1"/>
          </p:cNvPicPr>
          <p:nvPr/>
        </p:nvPicPr>
        <p:blipFill>
          <a:blip r:embed="rId7" cstate="print"/>
          <a:srcRect l="34674" r="35100"/>
          <a:stretch>
            <a:fillRect/>
          </a:stretch>
        </p:blipFill>
        <p:spPr bwMode="auto">
          <a:xfrm>
            <a:off x="6781800" y="4591050"/>
            <a:ext cx="2362200" cy="2000250"/>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9175" name="Group 119"/>
          <p:cNvGraphicFramePr>
            <a:graphicFrameLocks noGrp="1"/>
          </p:cNvGraphicFramePr>
          <p:nvPr>
            <p:ph type="tbl" idx="1"/>
          </p:nvPr>
        </p:nvGraphicFramePr>
        <p:xfrm>
          <a:off x="304800" y="3429000"/>
          <a:ext cx="8229600" cy="246380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1952625">
                  <a:extLst>
                    <a:ext uri="{9D8B030D-6E8A-4147-A177-3AD203B41FA5}">
                      <a16:colId xmlns:a16="http://schemas.microsoft.com/office/drawing/2014/main" val="20002"/>
                    </a:ext>
                  </a:extLst>
                </a:gridCol>
                <a:gridCol w="2162175">
                  <a:extLst>
                    <a:ext uri="{9D8B030D-6E8A-4147-A177-3AD203B41FA5}">
                      <a16:colId xmlns:a16="http://schemas.microsoft.com/office/drawing/2014/main" val="20003"/>
                    </a:ext>
                  </a:extLst>
                </a:gridCol>
              </a:tblGrid>
              <a:tr h="4699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endParaRPr kumimoji="1" lang="en-GB" sz="2200" b="0" i="0" u="none" strike="noStrike" cap="none" normalizeH="0" baseline="0" smtClean="0">
                        <a:ln>
                          <a:noFill/>
                        </a:ln>
                        <a:solidFill>
                          <a:srgbClr val="000066"/>
                        </a:solidFill>
                        <a:effectLst/>
                        <a:latin typeface="Arial" charset="0"/>
                        <a:ea typeface="標楷體" pitchFamily="65" charset="-120"/>
                      </a:endParaRPr>
                    </a:p>
                  </a:txBody>
                  <a:tcPr horzOverflow="overflow">
                    <a:lnL cap="flat">
                      <a:noFill/>
                    </a:lnL>
                    <a:lnR w="12700" cap="flat" cmpd="sng" algn="ctr">
                      <a:solidFill>
                        <a:srgbClr val="000066"/>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Two-Tailed Test</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Left-Tailed Test</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76200" cap="flat" cmpd="sng" algn="ctr">
                      <a:solidFill>
                        <a:schemeClr val="accent1"/>
                      </a:solidFill>
                      <a:prstDash val="solid"/>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Right-Tailed Test</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cap="flat">
                      <a:noFill/>
                    </a:lnR>
                    <a:lnT w="76200" cap="flat" cmpd="sng" algn="ctr">
                      <a:solidFill>
                        <a:schemeClr val="accent1"/>
                      </a:solidFill>
                      <a:prstDash val="solid"/>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000" b="0" i="0" u="none" strike="noStrike" cap="none" normalizeH="0" baseline="0" smtClean="0">
                          <a:ln>
                            <a:noFill/>
                          </a:ln>
                          <a:solidFill>
                            <a:srgbClr val="000066"/>
                          </a:solidFill>
                          <a:effectLst/>
                          <a:latin typeface="Arial" charset="0"/>
                          <a:ea typeface="標楷體" pitchFamily="65" charset="-120"/>
                        </a:rPr>
                        <a:t>Sign in </a:t>
                      </a:r>
                      <a:r>
                        <a:rPr kumimoji="1" lang="en-GB" sz="2000" b="0" i="1" u="none" strike="noStrike" cap="none" normalizeH="0" baseline="0" smtClean="0">
                          <a:ln>
                            <a:noFill/>
                          </a:ln>
                          <a:solidFill>
                            <a:srgbClr val="000066"/>
                          </a:solidFill>
                          <a:effectLst/>
                          <a:latin typeface="Arial" charset="0"/>
                          <a:ea typeface="標楷體" pitchFamily="65" charset="-120"/>
                        </a:rPr>
                        <a:t>H</a:t>
                      </a:r>
                      <a:r>
                        <a:rPr kumimoji="1" lang="en-GB" sz="2000" b="0" i="0" u="none" strike="noStrike" cap="none" normalizeH="0" baseline="-25000" smtClean="0">
                          <a:ln>
                            <a:noFill/>
                          </a:ln>
                          <a:solidFill>
                            <a:srgbClr val="000066"/>
                          </a:solidFill>
                          <a:effectLst/>
                          <a:latin typeface="Arial" charset="0"/>
                          <a:ea typeface="標楷體" pitchFamily="65" charset="-120"/>
                        </a:rPr>
                        <a:t>0</a:t>
                      </a:r>
                      <a:endParaRPr kumimoji="1" lang="en-US" altLang="zh-TW" sz="2000" b="0" i="0" u="none" strike="noStrike" cap="none" normalizeH="0" baseline="0" smtClean="0">
                        <a:ln>
                          <a:noFill/>
                        </a:ln>
                        <a:solidFill>
                          <a:srgbClr val="000066"/>
                        </a:solidFill>
                        <a:effectLst/>
                        <a:latin typeface="Arial" charset="0"/>
                        <a:ea typeface="新細明體" charset="-120"/>
                      </a:endParaRPr>
                    </a:p>
                  </a:txBody>
                  <a:tcPr anchor="ctr" horzOverflow="overflow">
                    <a:lnL cap="flat">
                      <a:noFill/>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cs typeface="Arial" charset="0"/>
                        </a:rPr>
                        <a:t>≥</a:t>
                      </a: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cs typeface="Arial" charset="0"/>
                        </a:rPr>
                        <a:t>≤</a:t>
                      </a:r>
                    </a:p>
                  </a:txBody>
                  <a:tcPr anchor="ctr" horzOverflow="overflow">
                    <a:lnL w="12700" cap="flat" cmpd="sng" algn="ctr">
                      <a:solidFill>
                        <a:srgbClr val="000066"/>
                      </a:solidFill>
                      <a:prstDash val="sysDot"/>
                      <a:round/>
                      <a:headEnd type="none" w="med" len="med"/>
                      <a:tailEnd type="none" w="med" len="med"/>
                    </a:lnL>
                    <a:lnR cap="flat">
                      <a:noFill/>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69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000" b="0" i="0" u="none" strike="noStrike" cap="none" normalizeH="0" baseline="0" smtClean="0">
                          <a:ln>
                            <a:noFill/>
                          </a:ln>
                          <a:solidFill>
                            <a:srgbClr val="000066"/>
                          </a:solidFill>
                          <a:effectLst/>
                          <a:latin typeface="Arial" charset="0"/>
                          <a:ea typeface="標楷體" pitchFamily="65" charset="-120"/>
                        </a:rPr>
                        <a:t>Sign in </a:t>
                      </a:r>
                      <a:r>
                        <a:rPr kumimoji="1" lang="en-GB" sz="2000" b="0" i="1" u="none" strike="noStrike" cap="none" normalizeH="0" baseline="0" smtClean="0">
                          <a:ln>
                            <a:noFill/>
                          </a:ln>
                          <a:solidFill>
                            <a:srgbClr val="000066"/>
                          </a:solidFill>
                          <a:effectLst/>
                          <a:latin typeface="Arial" charset="0"/>
                          <a:ea typeface="標楷體" pitchFamily="65" charset="-120"/>
                        </a:rPr>
                        <a:t>H</a:t>
                      </a:r>
                      <a:r>
                        <a:rPr kumimoji="1" lang="en-GB" sz="2000" b="0" i="0" u="none" strike="noStrike" cap="none" normalizeH="0" baseline="-25000" smtClean="0">
                          <a:ln>
                            <a:noFill/>
                          </a:ln>
                          <a:solidFill>
                            <a:srgbClr val="000066"/>
                          </a:solidFill>
                          <a:effectLst/>
                          <a:latin typeface="Arial" charset="0"/>
                          <a:ea typeface="標楷體" pitchFamily="65" charset="-120"/>
                        </a:rPr>
                        <a:t>1</a:t>
                      </a:r>
                      <a:endParaRPr kumimoji="1" lang="en-US" altLang="zh-TW" sz="2000" b="0" i="0" u="none" strike="noStrike" cap="none" normalizeH="0" baseline="0" smtClean="0">
                        <a:ln>
                          <a:noFill/>
                        </a:ln>
                        <a:solidFill>
                          <a:srgbClr val="000066"/>
                        </a:solidFill>
                        <a:effectLst/>
                        <a:latin typeface="Arial" charset="0"/>
                        <a:ea typeface="新細明體" charset="-120"/>
                      </a:endParaRPr>
                    </a:p>
                  </a:txBody>
                  <a:tcPr anchor="ctr" horzOverflow="overflow">
                    <a:lnL cap="flat">
                      <a:noFill/>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zh-TW" altLang="en-US" sz="2200" b="0" i="0" u="none" strike="noStrike" cap="none" normalizeH="0" baseline="0" smtClean="0">
                          <a:ln>
                            <a:noFill/>
                          </a:ln>
                          <a:solidFill>
                            <a:srgbClr val="000066"/>
                          </a:solidFill>
                          <a:effectLst/>
                          <a:latin typeface="Arial" charset="0"/>
                          <a:ea typeface="新細明體" charset="-120"/>
                          <a:cs typeface="Arial" charset="0"/>
                        </a:rPr>
                        <a:t>≠</a:t>
                      </a: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&lt;</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&gt;</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cap="flat">
                      <a:noFill/>
                    </a:lnR>
                    <a:lnT w="12700" cap="flat" cmpd="sng" algn="ctr">
                      <a:solidFill>
                        <a:srgbClr val="000066"/>
                      </a:solidFill>
                      <a:prstDash val="sysDot"/>
                      <a:round/>
                      <a:headEnd type="none" w="med" len="med"/>
                      <a:tailEnd type="none" w="med" len="med"/>
                    </a:lnT>
                    <a:lnB w="12700" cap="flat" cmpd="sng" algn="ctr">
                      <a:solidFill>
                        <a:srgbClr val="000066"/>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000" b="0" i="0" u="none" strike="noStrike" cap="none" normalizeH="0" baseline="0" smtClean="0">
                          <a:ln>
                            <a:noFill/>
                          </a:ln>
                          <a:solidFill>
                            <a:srgbClr val="000066"/>
                          </a:solidFill>
                          <a:effectLst/>
                          <a:latin typeface="Arial" charset="0"/>
                          <a:ea typeface="標楷體" pitchFamily="65" charset="-120"/>
                        </a:rPr>
                        <a:t>Rejection region</a:t>
                      </a:r>
                      <a:endParaRPr kumimoji="1" lang="en-US" altLang="zh-TW" sz="2000" b="0" i="0" u="none" strike="noStrike" cap="none" normalizeH="0" baseline="0" smtClean="0">
                        <a:ln>
                          <a:noFill/>
                        </a:ln>
                        <a:solidFill>
                          <a:srgbClr val="000066"/>
                        </a:solidFill>
                        <a:effectLst/>
                        <a:latin typeface="Arial" charset="0"/>
                        <a:ea typeface="新細明體" charset="-120"/>
                      </a:endParaRPr>
                    </a:p>
                  </a:txBody>
                  <a:tcPr anchor="ctr" horzOverflow="overflow">
                    <a:lnL cap="flat">
                      <a:noFill/>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In both tails </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In the left tail</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w="12700" cap="flat" cmpd="sng" algn="ctr">
                      <a:solidFill>
                        <a:srgbClr val="000066"/>
                      </a:solidFill>
                      <a:prstDash val="sysDot"/>
                      <a:round/>
                      <a:headEnd type="none" w="med" len="med"/>
                      <a:tailEnd type="none" w="med" len="med"/>
                    </a:lnR>
                    <a:lnT w="12700" cap="flat" cmpd="sng" algn="ctr">
                      <a:solidFill>
                        <a:srgbClr val="000066"/>
                      </a:solidFill>
                      <a:prstDash val="sysDot"/>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ebdings" pitchFamily="18" charset="2"/>
                        <a:buNone/>
                        <a:tabLst/>
                      </a:pPr>
                      <a:r>
                        <a:rPr kumimoji="1" lang="en-GB" sz="2200" b="0" i="0" u="none" strike="noStrike" cap="none" normalizeH="0" baseline="0" smtClean="0">
                          <a:ln>
                            <a:noFill/>
                          </a:ln>
                          <a:solidFill>
                            <a:srgbClr val="000066"/>
                          </a:solidFill>
                          <a:effectLst/>
                          <a:latin typeface="Arial" charset="0"/>
                          <a:ea typeface="標楷體" pitchFamily="65" charset="-120"/>
                        </a:rPr>
                        <a:t>In the right tail</a:t>
                      </a:r>
                      <a:endParaRPr kumimoji="1" lang="en-US" altLang="zh-TW" sz="2200" b="0" i="0" u="none" strike="noStrike" cap="none" normalizeH="0" baseline="0" smtClean="0">
                        <a:ln>
                          <a:noFill/>
                        </a:ln>
                        <a:solidFill>
                          <a:srgbClr val="000066"/>
                        </a:solidFill>
                        <a:effectLst/>
                        <a:latin typeface="Arial" charset="0"/>
                        <a:ea typeface="新細明體" charset="-120"/>
                      </a:endParaRPr>
                    </a:p>
                  </a:txBody>
                  <a:tcPr anchor="ctr" horzOverflow="overflow">
                    <a:lnL w="12700" cap="flat" cmpd="sng" algn="ctr">
                      <a:solidFill>
                        <a:srgbClr val="000066"/>
                      </a:solidFill>
                      <a:prstDash val="sysDot"/>
                      <a:round/>
                      <a:headEnd type="none" w="med" len="med"/>
                      <a:tailEnd type="none" w="med" len="med"/>
                    </a:lnL>
                    <a:lnR cap="flat">
                      <a:noFill/>
                    </a:lnR>
                    <a:lnT w="12700" cap="flat" cmpd="sng" algn="ctr">
                      <a:solidFill>
                        <a:srgbClr val="000066"/>
                      </a:solidFill>
                      <a:prstDash val="sysDot"/>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7" name="投影片編號版面配置區 4"/>
          <p:cNvSpPr>
            <a:spLocks noGrp="1"/>
          </p:cNvSpPr>
          <p:nvPr>
            <p:ph type="sldNum" sz="quarter" idx="11"/>
          </p:nvPr>
        </p:nvSpPr>
        <p:spPr>
          <a:xfrm>
            <a:off x="6629400" y="6243638"/>
            <a:ext cx="2133600" cy="457200"/>
          </a:xfrm>
        </p:spPr>
        <p:txBody>
          <a:bodyPr/>
          <a:lstStyle/>
          <a:p>
            <a:pPr>
              <a:defRPr/>
            </a:pPr>
            <a:fld id="{EC5732C3-B392-441C-984F-DF7EC42886E6}" type="slidenum">
              <a:rPr lang="zh-TW" altLang="en-US"/>
              <a:pPr>
                <a:defRPr/>
              </a:pPr>
              <a:t>43</a:t>
            </a:fld>
            <a:endParaRPr lang="en-US" altLang="zh-TW" dirty="0"/>
          </a:p>
        </p:txBody>
      </p:sp>
      <p:pic>
        <p:nvPicPr>
          <p:cNvPr id="57372" name="Picture 5" descr="09_06"/>
          <p:cNvPicPr>
            <a:picLocks noChangeAspect="1" noChangeArrowheads="1"/>
          </p:cNvPicPr>
          <p:nvPr/>
        </p:nvPicPr>
        <p:blipFill>
          <a:blip r:embed="rId2" cstate="print"/>
          <a:srcRect/>
          <a:stretch>
            <a:fillRect/>
          </a:stretch>
        </p:blipFill>
        <p:spPr bwMode="auto">
          <a:xfrm>
            <a:off x="1600200" y="838200"/>
            <a:ext cx="7281863" cy="2000250"/>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538" name="Picture 2"/>
          <p:cNvPicPr>
            <a:picLocks noChangeAspect="1" noChangeArrowheads="1"/>
          </p:cNvPicPr>
          <p:nvPr/>
        </p:nvPicPr>
        <p:blipFill>
          <a:blip r:embed="rId2" cstate="print"/>
          <a:srcRect l="28937" t="28000" r="13750" b="18062"/>
          <a:stretch>
            <a:fillRect/>
          </a:stretch>
        </p:blipFill>
        <p:spPr bwMode="auto">
          <a:xfrm>
            <a:off x="609600" y="914400"/>
            <a:ext cx="7772400" cy="4953000"/>
          </a:xfrm>
          <a:prstGeom prst="rect">
            <a:avLst/>
          </a:prstGeom>
          <a:noFill/>
          <a:ln w="25400" cap="flat" cmpd="sng">
            <a:solidFill>
              <a:schemeClr val="bg2">
                <a:lumMod val="10000"/>
              </a:schemeClr>
            </a:solidFill>
            <a:prstDash val="solid"/>
            <a:miter lim="800000"/>
            <a:headEnd type="none" w="med" len="med"/>
            <a:tailEnd type="none" w="med" len="med"/>
          </a:ln>
          <a:effectLst/>
        </p:spPr>
      </p:pic>
      <p:sp>
        <p:nvSpPr>
          <p:cNvPr id="6" name="投影片編號版面配置區 5"/>
          <p:cNvSpPr>
            <a:spLocks noGrp="1"/>
          </p:cNvSpPr>
          <p:nvPr>
            <p:ph type="sldNum" sz="quarter" idx="11"/>
          </p:nvPr>
        </p:nvSpPr>
        <p:spPr>
          <a:xfrm>
            <a:off x="6705600" y="6243638"/>
            <a:ext cx="2133600" cy="457200"/>
          </a:xfrm>
        </p:spPr>
        <p:txBody>
          <a:bodyPr/>
          <a:lstStyle/>
          <a:p>
            <a:pPr>
              <a:defRPr/>
            </a:pPr>
            <a:fld id="{139D5B0C-FEDC-4997-A0BB-7C2519FD127F}" type="slidenum">
              <a:rPr lang="zh-TW" altLang="en-US" smtClean="0"/>
              <a:pPr>
                <a:defRPr/>
              </a:pPr>
              <a:t>44</a:t>
            </a:fld>
            <a:endParaRPr lang="en-US" altLang="zh-TW" dirty="0"/>
          </a:p>
        </p:txBody>
      </p:sp>
    </p:spTree>
  </p:cSld>
  <p:clrMapOvr>
    <a:masterClrMapping/>
  </p:clrMapOvr>
  <p:transition spd="med">
    <p:pull dir="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457200" y="446532"/>
            <a:ext cx="8305800" cy="515112"/>
          </a:xfrm>
        </p:spPr>
        <p:txBody>
          <a:bodyPr>
            <a:noAutofit/>
          </a:bodyPr>
          <a:lstStyle/>
          <a:p>
            <a:pPr eaLnBrk="1" fontAlgn="auto" hangingPunct="1">
              <a:spcAft>
                <a:spcPts val="0"/>
              </a:spcAft>
              <a:defRPr/>
            </a:pPr>
            <a:r>
              <a:rPr lang="en-US" altLang="zh-TW" sz="3200" dirty="0" smtClean="0"/>
              <a:t>Example 8-1</a:t>
            </a:r>
            <a:endParaRPr lang="zh-TW" altLang="en-US" sz="3200" dirty="0"/>
          </a:p>
        </p:txBody>
      </p:sp>
      <p:pic>
        <p:nvPicPr>
          <p:cNvPr id="59395" name="Picture 2"/>
          <p:cNvPicPr>
            <a:picLocks noChangeAspect="1" noChangeArrowheads="1"/>
          </p:cNvPicPr>
          <p:nvPr/>
        </p:nvPicPr>
        <p:blipFill>
          <a:blip r:embed="rId2" cstate="print">
            <a:lum bright="-20000" contrast="10000"/>
          </a:blip>
          <a:srcRect l="30000" t="19370" r="11874" b="47000"/>
          <a:stretch>
            <a:fillRect/>
          </a:stretch>
        </p:blipFill>
        <p:spPr bwMode="auto">
          <a:xfrm>
            <a:off x="223838" y="1219200"/>
            <a:ext cx="8539162" cy="3087688"/>
          </a:xfrm>
          <a:prstGeom prst="rect">
            <a:avLst/>
          </a:prstGeom>
          <a:noFill/>
          <a:ln w="9525">
            <a:noFill/>
            <a:miter lim="800000"/>
            <a:headEnd/>
            <a:tailEnd/>
          </a:ln>
        </p:spPr>
      </p:pic>
      <p:pic>
        <p:nvPicPr>
          <p:cNvPr id="7" name="Picture 2"/>
          <p:cNvPicPr>
            <a:picLocks noChangeAspect="1" noChangeArrowheads="1"/>
          </p:cNvPicPr>
          <p:nvPr/>
        </p:nvPicPr>
        <p:blipFill>
          <a:blip r:embed="rId2" cstate="print">
            <a:lum bright="-20000" contrast="10000"/>
          </a:blip>
          <a:srcRect l="30000" t="55583" r="44376" b="27000"/>
          <a:stretch>
            <a:fillRect/>
          </a:stretch>
        </p:blipFill>
        <p:spPr bwMode="auto">
          <a:xfrm>
            <a:off x="304800" y="4511675"/>
            <a:ext cx="4572000" cy="1941513"/>
          </a:xfrm>
          <a:prstGeom prst="rect">
            <a:avLst/>
          </a:prstGeom>
          <a:noFill/>
          <a:ln w="9525">
            <a:noFill/>
            <a:miter lim="800000"/>
            <a:headEnd/>
            <a:tailEnd/>
          </a:ln>
        </p:spPr>
      </p:pic>
      <p:sp>
        <p:nvSpPr>
          <p:cNvPr id="9" name="投影片編號版面配置區 8"/>
          <p:cNvSpPr>
            <a:spLocks noGrp="1"/>
          </p:cNvSpPr>
          <p:nvPr>
            <p:ph type="sldNum" sz="quarter" idx="12"/>
          </p:nvPr>
        </p:nvSpPr>
        <p:spPr/>
        <p:txBody>
          <a:bodyPr/>
          <a:lstStyle/>
          <a:p>
            <a:pPr>
              <a:defRPr/>
            </a:pPr>
            <a:fld id="{3BF1B04E-73A5-401B-ADB5-71B37275D02E}" type="slidenum">
              <a:rPr lang="zh-TW" altLang="en-US"/>
              <a:pPr>
                <a:defRPr/>
              </a:pPr>
              <a:t>45</a:t>
            </a:fld>
            <a:endParaRPr lang="en-US" altLang="zh-TW"/>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E2B1745F-62DD-4D12-8BE8-D4467B0683DC}" type="slidenum">
              <a:rPr lang="zh-TW" altLang="en-US"/>
              <a:pPr>
                <a:defRPr/>
              </a:pPr>
              <a:t>46</a:t>
            </a:fld>
            <a:endParaRPr lang="en-US" altLang="zh-TW"/>
          </a:p>
        </p:txBody>
      </p:sp>
      <p:sp>
        <p:nvSpPr>
          <p:cNvPr id="54275" name="Rectangle 2"/>
          <p:cNvSpPr>
            <a:spLocks noGrp="1" noChangeArrowheads="1"/>
          </p:cNvSpPr>
          <p:nvPr>
            <p:ph type="title" idx="4294967295"/>
          </p:nvPr>
        </p:nvSpPr>
        <p:spPr>
          <a:xfrm>
            <a:off x="533400" y="381000"/>
            <a:ext cx="8229600" cy="990600"/>
          </a:xfrm>
        </p:spPr>
        <p:txBody>
          <a:bodyPr/>
          <a:lstStyle/>
          <a:p>
            <a:pPr algn="ctr" eaLnBrk="1" hangingPunct="1">
              <a:defRPr/>
            </a:pPr>
            <a:r>
              <a:rPr lang="en-US" altLang="zh-TW" sz="4000" smtClean="0">
                <a:ea typeface="新細明體" charset="-120"/>
              </a:rPr>
              <a:t>Hypothesis Testing</a:t>
            </a:r>
          </a:p>
        </p:txBody>
      </p:sp>
      <p:sp>
        <p:nvSpPr>
          <p:cNvPr id="8195" name="Rectangle 3"/>
          <p:cNvSpPr>
            <a:spLocks noGrp="1" noChangeArrowheads="1"/>
          </p:cNvSpPr>
          <p:nvPr>
            <p:ph type="body" idx="4294967295"/>
          </p:nvPr>
        </p:nvSpPr>
        <p:spPr>
          <a:xfrm>
            <a:off x="609600" y="1447800"/>
            <a:ext cx="8153400" cy="4953000"/>
          </a:xfrm>
        </p:spPr>
        <p:txBody>
          <a:bodyPr>
            <a:normAutofit/>
          </a:bodyPr>
          <a:lstStyle/>
          <a:p>
            <a:pPr marL="274320" indent="-274320" eaLnBrk="1" fontAlgn="auto" hangingPunct="1">
              <a:lnSpc>
                <a:spcPct val="140000"/>
              </a:lnSpc>
              <a:spcAft>
                <a:spcPts val="0"/>
              </a:spcAft>
              <a:buClr>
                <a:schemeClr val="accent3"/>
              </a:buClr>
              <a:buFont typeface="Wingdings 2"/>
              <a:buChar char=""/>
              <a:defRPr/>
            </a:pPr>
            <a:r>
              <a:rPr lang="en-US" altLang="zh-TW" sz="2800" dirty="0"/>
              <a:t>After stating the hypotheses, the researcher</a:t>
            </a:r>
            <a:r>
              <a:rPr lang="en-US" altLang="zh-TW" sz="2800" dirty="0">
                <a:latin typeface="Times New Roman" pitchFamily="18" charset="0"/>
              </a:rPr>
              <a:t>’</a:t>
            </a:r>
            <a:r>
              <a:rPr lang="en-US" altLang="zh-TW" sz="2800" dirty="0"/>
              <a:t>s next step is to design the study. The researcher selects the </a:t>
            </a:r>
            <a:r>
              <a:rPr lang="en-US" altLang="zh-TW" sz="2800" b="1" dirty="0">
                <a:solidFill>
                  <a:srgbClr val="000099"/>
                </a:solidFill>
                <a:effectLst>
                  <a:outerShdw blurRad="38100" dist="38100" dir="2700000" algn="tl">
                    <a:srgbClr val="000000"/>
                  </a:outerShdw>
                </a:effectLst>
              </a:rPr>
              <a:t>correct statistical test</a:t>
            </a:r>
            <a:r>
              <a:rPr lang="en-US" altLang="zh-TW" sz="2800" dirty="0"/>
              <a:t>, chooses an appropriate </a:t>
            </a:r>
            <a:r>
              <a:rPr lang="en-US" altLang="zh-TW" sz="2800" b="1" dirty="0">
                <a:solidFill>
                  <a:srgbClr val="000099"/>
                </a:solidFill>
                <a:effectLst>
                  <a:outerShdw blurRad="38100" dist="38100" dir="2700000" algn="tl">
                    <a:srgbClr val="000000"/>
                  </a:outerShdw>
                </a:effectLst>
              </a:rPr>
              <a:t>level of significance</a:t>
            </a:r>
            <a:r>
              <a:rPr lang="en-US" altLang="zh-TW" sz="2800" i="1" dirty="0"/>
              <a:t>,</a:t>
            </a:r>
            <a:r>
              <a:rPr lang="en-US" altLang="zh-TW" sz="2800" dirty="0"/>
              <a:t> and formulates a plan for conducting the study.</a:t>
            </a:r>
          </a:p>
        </p:txBody>
      </p:sp>
      <p:sp>
        <p:nvSpPr>
          <p:cNvPr id="61445"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Tree>
  </p:cSld>
  <p:clrMapOvr>
    <a:masterClrMapping/>
  </p:clrMapOvr>
  <p:transition spd="med">
    <p:pull dir="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6041F7A8-7FD6-4E86-B54D-2B55AAA2EEF8}" type="slidenum">
              <a:rPr lang="zh-TW" altLang="en-US"/>
              <a:pPr>
                <a:defRPr/>
              </a:pPr>
              <a:t>47</a:t>
            </a:fld>
            <a:endParaRPr lang="en-US" altLang="zh-TW"/>
          </a:p>
        </p:txBody>
      </p:sp>
      <p:sp>
        <p:nvSpPr>
          <p:cNvPr id="55299" name="Rectangle 2"/>
          <p:cNvSpPr>
            <a:spLocks noGrp="1" noChangeArrowheads="1"/>
          </p:cNvSpPr>
          <p:nvPr>
            <p:ph type="title" idx="4294967295"/>
          </p:nvPr>
        </p:nvSpPr>
        <p:spPr>
          <a:xfrm>
            <a:off x="457200" y="381000"/>
            <a:ext cx="8229600" cy="990600"/>
          </a:xfrm>
        </p:spPr>
        <p:txBody>
          <a:bodyPr/>
          <a:lstStyle/>
          <a:p>
            <a:pPr algn="ctr" eaLnBrk="1" hangingPunct="1">
              <a:defRPr/>
            </a:pPr>
            <a:r>
              <a:rPr lang="en-US" altLang="zh-TW" sz="4000" smtClean="0">
                <a:ea typeface="新細明體" charset="-120"/>
              </a:rPr>
              <a:t>Hypothesis Testing</a:t>
            </a:r>
          </a:p>
        </p:txBody>
      </p:sp>
      <p:sp>
        <p:nvSpPr>
          <p:cNvPr id="8195" name="Rectangle 3"/>
          <p:cNvSpPr>
            <a:spLocks noGrp="1" noChangeArrowheads="1"/>
          </p:cNvSpPr>
          <p:nvPr>
            <p:ph type="body" idx="4294967295"/>
          </p:nvPr>
        </p:nvSpPr>
        <p:spPr>
          <a:xfrm>
            <a:off x="457200" y="1752600"/>
            <a:ext cx="8001000" cy="4648200"/>
          </a:xfrm>
        </p:spPr>
        <p:txBody>
          <a:bodyPr>
            <a:normAutofit/>
          </a:bodyPr>
          <a:lstStyle/>
          <a:p>
            <a:pPr marL="457200" indent="-457200" eaLnBrk="1" fontAlgn="auto" hangingPunct="1">
              <a:lnSpc>
                <a:spcPct val="110000"/>
              </a:lnSpc>
              <a:spcBef>
                <a:spcPct val="75000"/>
              </a:spcBef>
              <a:spcAft>
                <a:spcPts val="0"/>
              </a:spcAft>
              <a:buClr>
                <a:schemeClr val="accent3"/>
              </a:buClr>
              <a:buFont typeface="Wingdings 2"/>
              <a:buChar char=""/>
              <a:defRPr/>
            </a:pPr>
            <a:r>
              <a:rPr lang="en-US" altLang="zh-TW" dirty="0"/>
              <a:t>A </a:t>
            </a:r>
            <a:r>
              <a:rPr lang="en-US" altLang="zh-TW" b="1" dirty="0">
                <a:solidFill>
                  <a:srgbClr val="000099"/>
                </a:solidFill>
                <a:effectLst>
                  <a:outerShdw blurRad="38100" dist="38100" dir="2700000" algn="tl">
                    <a:srgbClr val="000000"/>
                  </a:outerShdw>
                </a:effectLst>
              </a:rPr>
              <a:t>statistical test </a:t>
            </a:r>
            <a:r>
              <a:rPr lang="en-US" altLang="zh-TW" dirty="0"/>
              <a:t>uses the data obtained from a sample to make a decision about whether the null hypothesis should be rejected.</a:t>
            </a:r>
          </a:p>
          <a:p>
            <a:pPr marL="457200" indent="-457200" eaLnBrk="1" fontAlgn="auto" hangingPunct="1">
              <a:lnSpc>
                <a:spcPct val="110000"/>
              </a:lnSpc>
              <a:spcBef>
                <a:spcPct val="75000"/>
              </a:spcBef>
              <a:spcAft>
                <a:spcPts val="0"/>
              </a:spcAft>
              <a:buClr>
                <a:schemeClr val="accent3"/>
              </a:buClr>
              <a:buFont typeface="Wingdings 2"/>
              <a:buChar char=""/>
              <a:defRPr/>
            </a:pPr>
            <a:r>
              <a:rPr lang="en-US" altLang="zh-TW" dirty="0"/>
              <a:t>The numerical value obtained from a statistical test is called the </a:t>
            </a:r>
            <a:r>
              <a:rPr lang="en-US" altLang="zh-TW" b="1" dirty="0">
                <a:solidFill>
                  <a:srgbClr val="000099"/>
                </a:solidFill>
                <a:effectLst>
                  <a:outerShdw blurRad="38100" dist="38100" dir="2700000" algn="tl">
                    <a:srgbClr val="000000"/>
                  </a:outerShdw>
                </a:effectLst>
              </a:rPr>
              <a:t>test value</a:t>
            </a:r>
            <a:r>
              <a:rPr lang="en-US" altLang="zh-TW" dirty="0" smtClean="0"/>
              <a:t>.</a:t>
            </a:r>
            <a:endParaRPr lang="en-US" altLang="zh-TW" dirty="0"/>
          </a:p>
        </p:txBody>
      </p:sp>
      <p:sp>
        <p:nvSpPr>
          <p:cNvPr id="62469"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Tree>
  </p:cSld>
  <p:clrMapOvr>
    <a:masterClrMapping/>
  </p:clrMapOvr>
  <p:transition spd="med">
    <p:pull dir="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3741566B-5740-4D40-9943-FD5A7FAAB787}" type="slidenum">
              <a:rPr lang="zh-TW" altLang="en-US"/>
              <a:pPr>
                <a:defRPr/>
              </a:pPr>
              <a:t>48</a:t>
            </a:fld>
            <a:endParaRPr lang="en-US" altLang="zh-TW"/>
          </a:p>
        </p:txBody>
      </p:sp>
      <p:sp>
        <p:nvSpPr>
          <p:cNvPr id="59395" name="Rectangle 2"/>
          <p:cNvSpPr>
            <a:spLocks noGrp="1" noChangeArrowheads="1"/>
          </p:cNvSpPr>
          <p:nvPr>
            <p:ph type="title" idx="4294967295"/>
          </p:nvPr>
        </p:nvSpPr>
        <p:spPr>
          <a:xfrm>
            <a:off x="457200" y="609600"/>
            <a:ext cx="8229600" cy="990600"/>
          </a:xfrm>
        </p:spPr>
        <p:txBody>
          <a:bodyPr/>
          <a:lstStyle/>
          <a:p>
            <a:pPr algn="ctr" eaLnBrk="1" hangingPunct="1">
              <a:defRPr/>
            </a:pPr>
            <a:r>
              <a:rPr lang="en-US" altLang="zh-TW" sz="4000" smtClean="0">
                <a:ea typeface="新細明體" charset="-120"/>
              </a:rPr>
              <a:t>Hypothesis Testing</a:t>
            </a:r>
          </a:p>
        </p:txBody>
      </p:sp>
      <p:sp>
        <p:nvSpPr>
          <p:cNvPr id="68612" name="Rectangle 3"/>
          <p:cNvSpPr>
            <a:spLocks noGrp="1" noChangeArrowheads="1"/>
          </p:cNvSpPr>
          <p:nvPr>
            <p:ph type="body" idx="4294967295"/>
          </p:nvPr>
        </p:nvSpPr>
        <p:spPr>
          <a:xfrm>
            <a:off x="762000" y="1981200"/>
            <a:ext cx="7924800" cy="3886200"/>
          </a:xfrm>
        </p:spPr>
        <p:txBody>
          <a:bodyPr/>
          <a:lstStyle/>
          <a:p>
            <a:pPr eaLnBrk="1" hangingPunct="1"/>
            <a:r>
              <a:rPr lang="en-US" altLang="zh-TW" sz="2800" dirty="0" smtClean="0">
                <a:latin typeface="Cambria Math" pitchFamily="18" charset="0"/>
                <a:ea typeface="Cambria Math" pitchFamily="18" charset="0"/>
              </a:rPr>
              <a:t>Typical significance levels are: </a:t>
            </a:r>
          </a:p>
          <a:p>
            <a:pPr marL="1195388" lvl="2" indent="-395288" eaLnBrk="1" hangingPunct="1">
              <a:buFont typeface="Wingdings" pitchFamily="2" charset="2"/>
              <a:buNone/>
            </a:pPr>
            <a:r>
              <a:rPr lang="en-US" altLang="zh-TW" sz="2800" dirty="0" smtClean="0">
                <a:latin typeface="Cambria Math" pitchFamily="18" charset="0"/>
                <a:ea typeface="Cambria Math" pitchFamily="18" charset="0"/>
              </a:rPr>
              <a:t>0.10, 0.05, and 0.01</a:t>
            </a:r>
          </a:p>
          <a:p>
            <a:pPr marL="1195388" lvl="2" indent="-395288" eaLnBrk="1" hangingPunct="1">
              <a:buFont typeface="Wingdings" pitchFamily="2" charset="2"/>
              <a:buNone/>
            </a:pPr>
            <a:endParaRPr lang="en-US" altLang="zh-TW" sz="2800" dirty="0" smtClean="0">
              <a:latin typeface="Cambria Math" pitchFamily="18" charset="0"/>
              <a:ea typeface="Cambria Math" pitchFamily="18" charset="0"/>
            </a:endParaRPr>
          </a:p>
          <a:p>
            <a:pPr eaLnBrk="1" hangingPunct="1"/>
            <a:r>
              <a:rPr lang="en-US" altLang="zh-TW" sz="2800" dirty="0" smtClean="0">
                <a:latin typeface="Cambria Math" pitchFamily="18" charset="0"/>
                <a:ea typeface="Cambria Math" pitchFamily="18" charset="0"/>
              </a:rPr>
              <a:t>For example, when </a:t>
            </a:r>
            <a:r>
              <a:rPr lang="el-GR" altLang="zh-TW" sz="2800" dirty="0" smtClean="0">
                <a:latin typeface="Cambria Math" pitchFamily="18" charset="0"/>
                <a:ea typeface="Cambria Math" pitchFamily="18" charset="0"/>
              </a:rPr>
              <a:t>α</a:t>
            </a:r>
            <a:r>
              <a:rPr lang="en-US" altLang="zh-TW" sz="2800" dirty="0" smtClean="0">
                <a:latin typeface="Cambria Math" pitchFamily="18" charset="0"/>
                <a:ea typeface="Cambria Math" pitchFamily="18" charset="0"/>
              </a:rPr>
              <a:t> = 0.10, there is a 10% chance of rejecting a true null hypothesis.</a:t>
            </a:r>
          </a:p>
        </p:txBody>
      </p:sp>
      <p:sp>
        <p:nvSpPr>
          <p:cNvPr id="68613"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Tree>
  </p:cSld>
  <p:clrMapOvr>
    <a:masterClrMapping/>
  </p:clrMapOvr>
  <p:transition spd="med">
    <p:pull dir="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1D7ED308-A0FB-400A-BD83-948A82AB135E}" type="slidenum">
              <a:rPr lang="zh-TW" altLang="en-US"/>
              <a:pPr>
                <a:defRPr/>
              </a:pPr>
              <a:t>49</a:t>
            </a:fld>
            <a:endParaRPr lang="en-US" altLang="zh-TW"/>
          </a:p>
        </p:txBody>
      </p:sp>
      <p:sp>
        <p:nvSpPr>
          <p:cNvPr id="60419" name="Rectangle 2"/>
          <p:cNvSpPr>
            <a:spLocks noGrp="1" noChangeArrowheads="1"/>
          </p:cNvSpPr>
          <p:nvPr>
            <p:ph type="title" idx="4294967295"/>
          </p:nvPr>
        </p:nvSpPr>
        <p:spPr>
          <a:xfrm>
            <a:off x="457200" y="381000"/>
            <a:ext cx="8229600" cy="990600"/>
          </a:xfrm>
        </p:spPr>
        <p:txBody>
          <a:bodyPr/>
          <a:lstStyle/>
          <a:p>
            <a:pPr algn="ctr" eaLnBrk="1" hangingPunct="1">
              <a:defRPr/>
            </a:pPr>
            <a:r>
              <a:rPr lang="en-US" altLang="zh-TW" sz="4000" smtClean="0">
                <a:ea typeface="新細明體" charset="-120"/>
              </a:rPr>
              <a:t>Hypothesis Testing</a:t>
            </a:r>
          </a:p>
        </p:txBody>
      </p:sp>
      <p:sp>
        <p:nvSpPr>
          <p:cNvPr id="8195" name="Rectangle 3"/>
          <p:cNvSpPr>
            <a:spLocks noGrp="1" noChangeArrowheads="1"/>
          </p:cNvSpPr>
          <p:nvPr>
            <p:ph type="body" idx="4294967295"/>
          </p:nvPr>
        </p:nvSpPr>
        <p:spPr>
          <a:xfrm>
            <a:off x="533400" y="1479550"/>
            <a:ext cx="8001000" cy="4876800"/>
          </a:xfrm>
        </p:spPr>
        <p:txBody>
          <a:bodyPr>
            <a:normAutofit/>
          </a:bodyPr>
          <a:lstStyle/>
          <a:p>
            <a:pPr marL="274320" indent="-274320" eaLnBrk="1" fontAlgn="auto" hangingPunct="1">
              <a:spcAft>
                <a:spcPts val="0"/>
              </a:spcAft>
              <a:buClr>
                <a:schemeClr val="accent3"/>
              </a:buClr>
              <a:buFont typeface="Wingdings 2"/>
              <a:buChar char=""/>
              <a:defRPr/>
            </a:pPr>
            <a:r>
              <a:rPr lang="en-US" altLang="zh-TW" sz="2400" dirty="0"/>
              <a:t>The </a:t>
            </a:r>
            <a:r>
              <a:rPr lang="en-US" altLang="zh-TW" sz="2400" b="1" dirty="0">
                <a:solidFill>
                  <a:srgbClr val="000099"/>
                </a:solidFill>
                <a:effectLst>
                  <a:outerShdw blurRad="38100" dist="38100" dir="2700000" algn="tl">
                    <a:srgbClr val="000000"/>
                  </a:outerShdw>
                </a:effectLst>
              </a:rPr>
              <a:t>critical value, C.V.</a:t>
            </a:r>
            <a:r>
              <a:rPr lang="en-US" altLang="zh-TW" sz="2400" dirty="0"/>
              <a:t>, separates the critical region from the noncritical region. </a:t>
            </a:r>
          </a:p>
          <a:p>
            <a:pPr marL="274320" indent="-274320" eaLnBrk="1" fontAlgn="auto" hangingPunct="1">
              <a:spcAft>
                <a:spcPts val="0"/>
              </a:spcAft>
              <a:buClr>
                <a:schemeClr val="accent3"/>
              </a:buClr>
              <a:buFont typeface="Webdings" pitchFamily="18" charset="2"/>
              <a:buNone/>
              <a:defRPr/>
            </a:pPr>
            <a:endParaRPr lang="en-US" altLang="zh-TW" sz="1600" dirty="0"/>
          </a:p>
          <a:p>
            <a:pPr marL="274320" indent="-274320" eaLnBrk="1" fontAlgn="auto" hangingPunct="1">
              <a:spcAft>
                <a:spcPts val="0"/>
              </a:spcAft>
              <a:buClr>
                <a:schemeClr val="accent3"/>
              </a:buClr>
              <a:buFont typeface="Wingdings 2"/>
              <a:buChar char=""/>
              <a:defRPr/>
            </a:pPr>
            <a:r>
              <a:rPr lang="en-US" altLang="zh-TW" sz="2400" dirty="0"/>
              <a:t>The </a:t>
            </a:r>
            <a:r>
              <a:rPr lang="en-US" altLang="zh-TW" sz="2400" b="1" dirty="0">
                <a:solidFill>
                  <a:srgbClr val="000099"/>
                </a:solidFill>
                <a:effectLst>
                  <a:outerShdw blurRad="38100" dist="38100" dir="2700000" algn="tl">
                    <a:srgbClr val="000000"/>
                  </a:outerShdw>
                </a:effectLst>
              </a:rPr>
              <a:t>critical</a:t>
            </a:r>
            <a:r>
              <a:rPr lang="en-US" altLang="zh-TW" sz="2400" dirty="0"/>
              <a:t> or </a:t>
            </a:r>
            <a:r>
              <a:rPr lang="en-US" altLang="zh-TW" sz="2400" b="1" dirty="0">
                <a:solidFill>
                  <a:srgbClr val="000099"/>
                </a:solidFill>
                <a:effectLst>
                  <a:outerShdw blurRad="38100" dist="38100" dir="2700000" algn="tl">
                    <a:srgbClr val="000000"/>
                  </a:outerShdw>
                </a:effectLst>
              </a:rPr>
              <a:t>rejection </a:t>
            </a:r>
            <a:r>
              <a:rPr lang="en-US" altLang="zh-TW" sz="2400" b="1" dirty="0" smtClean="0">
                <a:solidFill>
                  <a:srgbClr val="000099"/>
                </a:solidFill>
                <a:effectLst>
                  <a:outerShdw blurRad="38100" dist="38100" dir="2700000" algn="tl">
                    <a:srgbClr val="000000"/>
                  </a:outerShdw>
                </a:effectLst>
              </a:rPr>
              <a:t>region, CR. </a:t>
            </a:r>
            <a:r>
              <a:rPr lang="en-US" altLang="zh-TW" sz="2400" dirty="0"/>
              <a:t>is the range of values of the test value that indicates that there is a significant difference and that the null hypothesis should be rejected.</a:t>
            </a:r>
          </a:p>
          <a:p>
            <a:pPr marL="274320" indent="-274320" eaLnBrk="1" fontAlgn="auto" hangingPunct="1">
              <a:spcAft>
                <a:spcPts val="0"/>
              </a:spcAft>
              <a:buClr>
                <a:schemeClr val="accent3"/>
              </a:buClr>
              <a:buFont typeface="Webdings" pitchFamily="18" charset="2"/>
              <a:buNone/>
              <a:defRPr/>
            </a:pPr>
            <a:endParaRPr lang="en-US" altLang="zh-TW" sz="1600" dirty="0"/>
          </a:p>
          <a:p>
            <a:pPr marL="274320" indent="-274320" eaLnBrk="1" fontAlgn="auto" hangingPunct="1">
              <a:spcAft>
                <a:spcPts val="0"/>
              </a:spcAft>
              <a:buClr>
                <a:schemeClr val="accent3"/>
              </a:buClr>
              <a:buFont typeface="Wingdings 2"/>
              <a:buChar char=""/>
              <a:defRPr/>
            </a:pPr>
            <a:r>
              <a:rPr lang="en-US" altLang="zh-TW" sz="2400" dirty="0"/>
              <a:t>The </a:t>
            </a:r>
            <a:r>
              <a:rPr lang="en-US" altLang="zh-TW" sz="2400" b="1" dirty="0">
                <a:solidFill>
                  <a:srgbClr val="000099"/>
                </a:solidFill>
                <a:effectLst>
                  <a:outerShdw blurRad="38100" dist="38100" dir="2700000" algn="tl">
                    <a:srgbClr val="000000"/>
                  </a:outerShdw>
                </a:effectLst>
              </a:rPr>
              <a:t>noncritical </a:t>
            </a:r>
            <a:r>
              <a:rPr lang="en-US" altLang="zh-TW" sz="2400" dirty="0"/>
              <a:t>or </a:t>
            </a:r>
            <a:r>
              <a:rPr lang="en-US" altLang="zh-TW" sz="2400" b="1" dirty="0">
                <a:solidFill>
                  <a:srgbClr val="000099"/>
                </a:solidFill>
                <a:effectLst>
                  <a:outerShdw blurRad="38100" dist="38100" dir="2700000" algn="tl">
                    <a:srgbClr val="000000"/>
                  </a:outerShdw>
                </a:effectLst>
              </a:rPr>
              <a:t>nonrejection region </a:t>
            </a:r>
            <a:r>
              <a:rPr lang="en-US" altLang="zh-TW" sz="2400" dirty="0"/>
              <a:t>is the range of values of the test value that indicates that the difference was probably due to chance and that the null hypothesis should not be rejected.</a:t>
            </a:r>
          </a:p>
        </p:txBody>
      </p:sp>
      <p:sp>
        <p:nvSpPr>
          <p:cNvPr id="69637"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Tree>
  </p:cSld>
  <p:clrMapOvr>
    <a:masterClrMapping/>
  </p:clrMapOvr>
  <p:transition spd="med">
    <p:pull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C245E312-1EC6-4F77-B438-4452147B258D}" type="slidenum">
              <a:rPr lang="zh-TW" altLang="en-US" smtClean="0"/>
              <a:pPr>
                <a:defRPr/>
              </a:pPr>
              <a:t>5</a:t>
            </a:fld>
            <a:endParaRPr lang="en-US" altLang="zh-TW"/>
          </a:p>
        </p:txBody>
      </p:sp>
      <p:pic>
        <p:nvPicPr>
          <p:cNvPr id="54274" name="Picture 2" descr="「過年」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838199"/>
            <a:ext cx="3587484" cy="5158005"/>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過年」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216"/>
          <a:stretch/>
        </p:blipFill>
        <p:spPr bwMode="auto">
          <a:xfrm>
            <a:off x="304800" y="685800"/>
            <a:ext cx="4800600" cy="531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846288"/>
      </p:ext>
    </p:extLst>
  </p:cSld>
  <p:clrMapOvr>
    <a:masterClrMapping/>
  </p:clrMapOvr>
  <p:transition spd="med">
    <p:pull dir="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投影片編號版面配置區 2"/>
          <p:cNvSpPr>
            <a:spLocks noGrp="1"/>
          </p:cNvSpPr>
          <p:nvPr>
            <p:ph type="sldNum" sz="quarter" idx="12"/>
          </p:nvPr>
        </p:nvSpPr>
        <p:spPr/>
        <p:txBody>
          <a:bodyPr/>
          <a:lstStyle/>
          <a:p>
            <a:pPr>
              <a:defRPr/>
            </a:pPr>
            <a:fld id="{E01F4A13-DCDC-4DDC-BCEF-5C007A88075C}" type="slidenum">
              <a:rPr lang="zh-TW" altLang="en-US"/>
              <a:pPr>
                <a:defRPr/>
              </a:pPr>
              <a:t>50</a:t>
            </a:fld>
            <a:endParaRPr lang="en-US" altLang="zh-TW"/>
          </a:p>
        </p:txBody>
      </p:sp>
      <p:sp>
        <p:nvSpPr>
          <p:cNvPr id="62467" name="Rectangle 2"/>
          <p:cNvSpPr>
            <a:spLocks noGrp="1" noChangeArrowheads="1"/>
          </p:cNvSpPr>
          <p:nvPr>
            <p:ph type="title" idx="4294967295"/>
          </p:nvPr>
        </p:nvSpPr>
        <p:spPr>
          <a:xfrm>
            <a:off x="609600" y="381000"/>
            <a:ext cx="7620000" cy="990600"/>
          </a:xfrm>
        </p:spPr>
        <p:txBody>
          <a:bodyPr/>
          <a:lstStyle/>
          <a:p>
            <a:pPr algn="ctr" eaLnBrk="1" hangingPunct="1">
              <a:defRPr/>
            </a:pPr>
            <a:r>
              <a:rPr lang="en-US" altLang="zh-TW" sz="4000" smtClean="0">
                <a:ea typeface="新細明體" charset="-120"/>
              </a:rPr>
              <a:t>Hypothesis Testing</a:t>
            </a:r>
          </a:p>
        </p:txBody>
      </p:sp>
      <p:pic>
        <p:nvPicPr>
          <p:cNvPr id="71684" name="Picture 3"/>
          <p:cNvPicPr>
            <a:picLocks noChangeAspect="1" noChangeArrowheads="1"/>
          </p:cNvPicPr>
          <p:nvPr/>
        </p:nvPicPr>
        <p:blipFill>
          <a:blip r:embed="rId2" cstate="print">
            <a:clrChange>
              <a:clrFrom>
                <a:srgbClr val="FFFFFF"/>
              </a:clrFrom>
              <a:clrTo>
                <a:srgbClr val="FFFFFF">
                  <a:alpha val="0"/>
                </a:srgbClr>
              </a:clrTo>
            </a:clrChange>
            <a:lum bright="-30000" contrast="30000"/>
          </a:blip>
          <a:srcRect/>
          <a:stretch>
            <a:fillRect/>
          </a:stretch>
        </p:blipFill>
        <p:spPr bwMode="auto">
          <a:xfrm>
            <a:off x="1219200" y="2133601"/>
            <a:ext cx="6553200" cy="2667000"/>
          </a:xfrm>
          <a:prstGeom prst="rect">
            <a:avLst/>
          </a:prstGeom>
          <a:noFill/>
          <a:ln w="9525">
            <a:noFill/>
            <a:miter lim="800000"/>
            <a:headEnd/>
            <a:tailEnd/>
          </a:ln>
        </p:spPr>
      </p:pic>
      <p:sp>
        <p:nvSpPr>
          <p:cNvPr id="71685"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
        <p:nvSpPr>
          <p:cNvPr id="71686" name="Rectangle 11"/>
          <p:cNvSpPr>
            <a:spLocks noChangeArrowheads="1"/>
          </p:cNvSpPr>
          <p:nvPr/>
        </p:nvSpPr>
        <p:spPr bwMode="auto">
          <a:xfrm>
            <a:off x="762000" y="1371600"/>
            <a:ext cx="7924800" cy="457200"/>
          </a:xfrm>
          <a:prstGeom prst="rect">
            <a:avLst/>
          </a:prstGeom>
          <a:noFill/>
          <a:ln w="9525">
            <a:noFill/>
            <a:miter lim="800000"/>
            <a:headEnd/>
            <a:tailEnd/>
          </a:ln>
        </p:spPr>
        <p:txBody>
          <a:bodyPr>
            <a:spAutoFit/>
          </a:bodyPr>
          <a:lstStyle/>
          <a:p>
            <a:r>
              <a:rPr lang="en-US" altLang="zh-TW">
                <a:solidFill>
                  <a:srgbClr val="333399"/>
                </a:solidFill>
                <a:latin typeface="Arial" charset="0"/>
              </a:rPr>
              <a:t>Finding the Critical Value for </a:t>
            </a:r>
            <a:r>
              <a:rPr lang="el-GR" altLang="zh-TW">
                <a:solidFill>
                  <a:srgbClr val="333399"/>
                </a:solidFill>
                <a:latin typeface="Times New Roman" pitchFamily="18" charset="0"/>
                <a:cs typeface="Times New Roman" pitchFamily="18" charset="0"/>
              </a:rPr>
              <a:t>α</a:t>
            </a:r>
            <a:r>
              <a:rPr lang="en-US" altLang="zh-TW">
                <a:solidFill>
                  <a:srgbClr val="333399"/>
                </a:solidFill>
                <a:latin typeface="Times New Roman" pitchFamily="18" charset="0"/>
                <a:cs typeface="Times New Roman" pitchFamily="18" charset="0"/>
              </a:rPr>
              <a:t> =</a:t>
            </a:r>
            <a:r>
              <a:rPr lang="en-US" altLang="zh-TW">
                <a:solidFill>
                  <a:srgbClr val="333399"/>
                </a:solidFill>
                <a:latin typeface="Arial" charset="0"/>
              </a:rPr>
              <a:t> 0.01 (Left-Tailed Test)</a:t>
            </a:r>
          </a:p>
        </p:txBody>
      </p:sp>
      <p:sp>
        <p:nvSpPr>
          <p:cNvPr id="7" name="Rectangle 6"/>
          <p:cNvSpPr>
            <a:spLocks noChangeArrowheads="1"/>
          </p:cNvSpPr>
          <p:nvPr/>
        </p:nvSpPr>
        <p:spPr bwMode="auto">
          <a:xfrm>
            <a:off x="762000" y="5426075"/>
            <a:ext cx="5486400" cy="830997"/>
          </a:xfrm>
          <a:prstGeom prst="rect">
            <a:avLst/>
          </a:prstGeom>
          <a:noFill/>
          <a:ln w="9525">
            <a:noFill/>
            <a:miter lim="800000"/>
            <a:headEnd/>
            <a:tailEnd/>
          </a:ln>
        </p:spPr>
        <p:txBody>
          <a:bodyPr>
            <a:spAutoFit/>
          </a:bodyPr>
          <a:lstStyle/>
          <a:p>
            <a:r>
              <a:rPr lang="en-US" altLang="zh-TW" dirty="0">
                <a:solidFill>
                  <a:srgbClr val="002060"/>
                </a:solidFill>
                <a:latin typeface="Arial" charset="0"/>
              </a:rPr>
              <a:t>Because of symmetry,</a:t>
            </a:r>
          </a:p>
          <a:p>
            <a:r>
              <a:rPr lang="en-US" altLang="zh-TW" i="1" dirty="0">
                <a:solidFill>
                  <a:srgbClr val="002060"/>
                </a:solidFill>
                <a:latin typeface="Arial" charset="0"/>
              </a:rPr>
              <a:t>z</a:t>
            </a:r>
            <a:r>
              <a:rPr lang="en-US" altLang="zh-TW" dirty="0">
                <a:solidFill>
                  <a:srgbClr val="002060"/>
                </a:solidFill>
                <a:latin typeface="Arial" charset="0"/>
              </a:rPr>
              <a:t> = -2.33 for </a:t>
            </a:r>
            <a:r>
              <a:rPr lang="el-GR" altLang="zh-TW" dirty="0">
                <a:solidFill>
                  <a:srgbClr val="002060"/>
                </a:solidFill>
                <a:latin typeface="Times New Roman" pitchFamily="18" charset="0"/>
                <a:cs typeface="Times New Roman" pitchFamily="18" charset="0"/>
              </a:rPr>
              <a:t>α</a:t>
            </a:r>
            <a:r>
              <a:rPr lang="en-US" altLang="zh-TW" dirty="0">
                <a:solidFill>
                  <a:srgbClr val="002060"/>
                </a:solidFill>
                <a:latin typeface="Arial" charset="0"/>
              </a:rPr>
              <a:t> = 0.01 (Left-Tailed Test)</a:t>
            </a:r>
          </a:p>
        </p:txBody>
      </p:sp>
      <p:sp>
        <p:nvSpPr>
          <p:cNvPr id="71688" name="TextBox 7"/>
          <p:cNvSpPr txBox="1">
            <a:spLocks noChangeArrowheads="1"/>
          </p:cNvSpPr>
          <p:nvPr/>
        </p:nvSpPr>
        <p:spPr bwMode="auto">
          <a:xfrm>
            <a:off x="1447800" y="4476690"/>
            <a:ext cx="609600" cy="400110"/>
          </a:xfrm>
          <a:prstGeom prst="rect">
            <a:avLst/>
          </a:prstGeom>
          <a:noFill/>
          <a:ln w="9525">
            <a:noFill/>
            <a:miter lim="800000"/>
            <a:headEnd/>
            <a:tailEnd/>
          </a:ln>
        </p:spPr>
        <p:txBody>
          <a:bodyPr>
            <a:spAutoFit/>
          </a:bodyPr>
          <a:lstStyle/>
          <a:p>
            <a:pPr algn="r"/>
            <a:r>
              <a:rPr lang="zh-TW" altLang="en-US" sz="2000" dirty="0">
                <a:latin typeface="Arial" charset="0"/>
              </a:rPr>
              <a:t>  </a:t>
            </a:r>
            <a:r>
              <a:rPr lang="en-US" altLang="zh-TW" sz="2000" i="1" dirty="0">
                <a:latin typeface="Arial" charset="0"/>
              </a:rPr>
              <a:t>z=</a:t>
            </a:r>
          </a:p>
        </p:txBody>
      </p:sp>
      <p:sp>
        <p:nvSpPr>
          <p:cNvPr id="10" name="矩形 9"/>
          <p:cNvSpPr/>
          <p:nvPr/>
        </p:nvSpPr>
        <p:spPr>
          <a:xfrm>
            <a:off x="1447800" y="4495800"/>
            <a:ext cx="1219200" cy="400110"/>
          </a:xfrm>
          <a:prstGeom prst="rect">
            <a:avLst/>
          </a:prstGeom>
          <a:solidFill>
            <a:srgbClr val="C0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066800" y="4895910"/>
            <a:ext cx="1905000" cy="400110"/>
          </a:xfrm>
          <a:prstGeom prst="rect">
            <a:avLst/>
          </a:prstGeom>
          <a:noFill/>
        </p:spPr>
        <p:txBody>
          <a:bodyPr wrap="square" rtlCol="0">
            <a:spAutoFit/>
          </a:bodyPr>
          <a:lstStyle/>
          <a:p>
            <a:pPr algn="ctr"/>
            <a:r>
              <a:rPr lang="en-US" altLang="zh-TW" sz="2000" dirty="0" smtClean="0"/>
              <a:t>Critical value</a:t>
            </a:r>
            <a:endParaRPr lang="zh-TW" altLang="en-US" sz="2000" dirty="0"/>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altLang="zh-TW" smtClean="0"/>
              <a:t>Obtain critical value</a:t>
            </a:r>
          </a:p>
        </p:txBody>
      </p:sp>
      <p:sp>
        <p:nvSpPr>
          <p:cNvPr id="78851" name="Rectangle 3"/>
          <p:cNvSpPr>
            <a:spLocks noGrp="1" noChangeArrowheads="1"/>
          </p:cNvSpPr>
          <p:nvPr>
            <p:ph idx="1"/>
          </p:nvPr>
        </p:nvSpPr>
        <p:spPr/>
        <p:txBody>
          <a:bodyPr/>
          <a:lstStyle/>
          <a:p>
            <a:pPr eaLnBrk="1" hangingPunct="1"/>
            <a:r>
              <a:rPr lang="en-US" altLang="zh-TW" smtClean="0"/>
              <a:t>5% significance level, </a:t>
            </a:r>
          </a:p>
          <a:p>
            <a:pPr lvl="1" eaLnBrk="1" hangingPunct="1">
              <a:buFont typeface="Wingdings" pitchFamily="2" charset="2"/>
              <a:buNone/>
            </a:pPr>
            <a:r>
              <a:rPr lang="en-US" altLang="zh-TW" smtClean="0"/>
              <a:t>(a) Two tailed  (b) left tailed   (c) Right tailed</a:t>
            </a:r>
          </a:p>
        </p:txBody>
      </p:sp>
      <p:sp>
        <p:nvSpPr>
          <p:cNvPr id="5" name="投影片編號版面配置區 4"/>
          <p:cNvSpPr>
            <a:spLocks noGrp="1"/>
          </p:cNvSpPr>
          <p:nvPr>
            <p:ph type="sldNum" sz="quarter" idx="12"/>
          </p:nvPr>
        </p:nvSpPr>
        <p:spPr/>
        <p:txBody>
          <a:bodyPr/>
          <a:lstStyle/>
          <a:p>
            <a:pPr>
              <a:defRPr/>
            </a:pPr>
            <a:fld id="{E3914592-CF1C-4A67-B51E-DAB100212592}" type="slidenum">
              <a:rPr lang="zh-TW" altLang="en-US"/>
              <a:pPr>
                <a:defRPr/>
              </a:pPr>
              <a:t>51</a:t>
            </a:fld>
            <a:endParaRPr lang="en-US" altLang="zh-TW"/>
          </a:p>
        </p:txBody>
      </p:sp>
    </p:spTree>
  </p:cSld>
  <p:clrMapOvr>
    <a:masterClrMapping/>
  </p:clrMapOvr>
  <p:transition spd="med">
    <p:pull dir="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52</a:t>
            </a:fld>
            <a:endParaRPr lang="en-US" altLang="zh-TW"/>
          </a:p>
        </p:txBody>
      </p:sp>
    </p:spTree>
  </p:cSld>
  <p:clrMapOvr>
    <a:masterClrMapping/>
  </p:clrMapOvr>
  <p:transition spd="med">
    <p:pull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2"/>
          <p:cNvSpPr>
            <a:spLocks noGrp="1"/>
          </p:cNvSpPr>
          <p:nvPr>
            <p:ph type="sldNum" sz="quarter" idx="12"/>
          </p:nvPr>
        </p:nvSpPr>
        <p:spPr/>
        <p:txBody>
          <a:bodyPr/>
          <a:lstStyle/>
          <a:p>
            <a:pPr>
              <a:defRPr/>
            </a:pPr>
            <a:fld id="{00D9AEE5-737E-46F7-B8FE-6EDBCF93C5BD}" type="slidenum">
              <a:rPr lang="zh-TW" altLang="en-US"/>
              <a:pPr>
                <a:defRPr/>
              </a:pPr>
              <a:t>53</a:t>
            </a:fld>
            <a:endParaRPr lang="en-US" altLang="zh-TW"/>
          </a:p>
        </p:txBody>
      </p:sp>
      <p:sp>
        <p:nvSpPr>
          <p:cNvPr id="9" name="矩形 8"/>
          <p:cNvSpPr/>
          <p:nvPr/>
        </p:nvSpPr>
        <p:spPr>
          <a:xfrm>
            <a:off x="457200" y="1042988"/>
            <a:ext cx="8272463" cy="866775"/>
          </a:xfrm>
          <a:prstGeom prst="rect">
            <a:avLst/>
          </a:prstGeom>
        </p:spPr>
        <p:txBody>
          <a:bodyPr>
            <a:spAutoFit/>
          </a:bodyPr>
          <a:lstStyle/>
          <a:p>
            <a:pPr marL="352425" indent="-352425">
              <a:lnSpc>
                <a:spcPct val="110000"/>
              </a:lnSpc>
              <a:spcBef>
                <a:spcPct val="75000"/>
              </a:spcBef>
              <a:buClr>
                <a:schemeClr val="tx2">
                  <a:lumMod val="75000"/>
                </a:schemeClr>
              </a:buClr>
              <a:buFont typeface="Wingdings" pitchFamily="2" charset="2"/>
              <a:buChar char="u"/>
              <a:defRPr/>
            </a:pPr>
            <a:r>
              <a:rPr lang="en-US" altLang="zh-TW" dirty="0"/>
              <a:t>In the hypothesis-testing situation, there are four possible outcomes. </a:t>
            </a:r>
          </a:p>
        </p:txBody>
      </p:sp>
      <p:pic>
        <p:nvPicPr>
          <p:cNvPr id="63492" name="Picture 3"/>
          <p:cNvPicPr>
            <a:picLocks noChangeAspect="1" noChangeArrowheads="1"/>
          </p:cNvPicPr>
          <p:nvPr/>
        </p:nvPicPr>
        <p:blipFill>
          <a:blip r:embed="rId2" cstate="print"/>
          <a:srcRect/>
          <a:stretch>
            <a:fillRect/>
          </a:stretch>
        </p:blipFill>
        <p:spPr bwMode="auto">
          <a:xfrm>
            <a:off x="1219200" y="2133600"/>
            <a:ext cx="6553200" cy="4572000"/>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C1F07CAB-C252-4B87-8646-2F96091CFB37}" type="slidenum">
              <a:rPr lang="zh-TW" altLang="en-US"/>
              <a:pPr>
                <a:defRPr/>
              </a:pPr>
              <a:t>54</a:t>
            </a:fld>
            <a:endParaRPr lang="en-US" altLang="zh-TW"/>
          </a:p>
        </p:txBody>
      </p:sp>
      <p:sp>
        <p:nvSpPr>
          <p:cNvPr id="57347" name="Rectangle 2"/>
          <p:cNvSpPr>
            <a:spLocks noGrp="1" noChangeArrowheads="1"/>
          </p:cNvSpPr>
          <p:nvPr>
            <p:ph type="title" idx="4294967295"/>
          </p:nvPr>
        </p:nvSpPr>
        <p:spPr>
          <a:xfrm>
            <a:off x="0" y="381000"/>
            <a:ext cx="8229600" cy="990600"/>
          </a:xfrm>
        </p:spPr>
        <p:txBody>
          <a:bodyPr/>
          <a:lstStyle/>
          <a:p>
            <a:pPr algn="ctr" eaLnBrk="1" hangingPunct="1">
              <a:defRPr/>
            </a:pPr>
            <a:r>
              <a:rPr lang="en-US" altLang="zh-TW" sz="4000" smtClean="0">
                <a:latin typeface="Verdana" pitchFamily="34" charset="0"/>
                <a:ea typeface="新細明體" charset="-120"/>
              </a:rPr>
              <a:t>Hypothesis Testing</a:t>
            </a:r>
          </a:p>
        </p:txBody>
      </p:sp>
      <p:sp>
        <p:nvSpPr>
          <p:cNvPr id="64516" name="Rectangle 3"/>
          <p:cNvSpPr>
            <a:spLocks noGrp="1" noChangeArrowheads="1"/>
          </p:cNvSpPr>
          <p:nvPr>
            <p:ph type="body" idx="4294967295"/>
          </p:nvPr>
        </p:nvSpPr>
        <p:spPr>
          <a:xfrm>
            <a:off x="533400" y="1676400"/>
            <a:ext cx="7924800" cy="4267200"/>
          </a:xfrm>
        </p:spPr>
        <p:txBody>
          <a:bodyPr/>
          <a:lstStyle/>
          <a:p>
            <a:pPr eaLnBrk="1" hangingPunct="1">
              <a:spcBef>
                <a:spcPct val="40000"/>
              </a:spcBef>
            </a:pPr>
            <a:r>
              <a:rPr lang="en-US" altLang="zh-TW" sz="2800" smtClean="0"/>
              <a:t>In reality, the null hypothesis may or may not be true, and a decision is made to reject or not to reject it on the basis of the data obtained from a sample.</a:t>
            </a:r>
          </a:p>
        </p:txBody>
      </p:sp>
      <p:sp>
        <p:nvSpPr>
          <p:cNvPr id="64517"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
        <p:nvSpPr>
          <p:cNvPr id="8" name="Rectangle 2"/>
          <p:cNvSpPr txBox="1">
            <a:spLocks noChangeArrowheads="1"/>
          </p:cNvSpPr>
          <p:nvPr/>
        </p:nvSpPr>
        <p:spPr>
          <a:xfrm>
            <a:off x="228600" y="3886200"/>
            <a:ext cx="8229600" cy="609600"/>
          </a:xfrm>
          <a:prstGeom prst="rect">
            <a:avLst/>
          </a:prstGeom>
        </p:spPr>
        <p:txBody>
          <a:bodyPr lIns="0" rIns="0" bIns="0" anchor="b">
            <a:normAutofit fontScale="97500" lnSpcReduction="10000"/>
          </a:bodyPr>
          <a:lstStyle/>
          <a:p>
            <a:pPr fontAlgn="auto">
              <a:spcAft>
                <a:spcPts val="0"/>
              </a:spcAft>
              <a:defRPr/>
            </a:pPr>
            <a:r>
              <a:rPr lang="en-US" altLang="zh-TW" sz="4000" b="1">
                <a:solidFill>
                  <a:srgbClr val="000066"/>
                </a:solidFill>
                <a:latin typeface="+mj-lt"/>
                <a:cs typeface="+mj-cs"/>
              </a:rPr>
              <a:t>Two types of errors </a:t>
            </a:r>
            <a:endParaRPr lang="en-US" altLang="zh-TW" sz="4000" b="1" dirty="0">
              <a:solidFill>
                <a:srgbClr val="000066"/>
              </a:solidFill>
              <a:latin typeface="+mj-lt"/>
              <a:cs typeface="+mj-cs"/>
            </a:endParaRPr>
          </a:p>
        </p:txBody>
      </p:sp>
      <p:pic>
        <p:nvPicPr>
          <p:cNvPr id="9" name="Picture 7" descr="D09_03"/>
          <p:cNvPicPr>
            <a:picLocks noChangeAspect="1" noChangeArrowheads="1"/>
          </p:cNvPicPr>
          <p:nvPr/>
        </p:nvPicPr>
        <p:blipFill>
          <a:blip r:embed="rId2" cstate="print"/>
          <a:srcRect r="5623"/>
          <a:stretch>
            <a:fillRect/>
          </a:stretch>
        </p:blipFill>
        <p:spPr bwMode="auto">
          <a:xfrm>
            <a:off x="414338" y="4495800"/>
            <a:ext cx="7807462" cy="133508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0342E1B8-151B-4ABE-9A9E-0719B03DA310}" type="slidenum">
              <a:rPr lang="zh-TW" altLang="en-US"/>
              <a:pPr>
                <a:defRPr/>
              </a:pPr>
              <a:t>55</a:t>
            </a:fld>
            <a:endParaRPr lang="en-US" altLang="zh-TW"/>
          </a:p>
        </p:txBody>
      </p:sp>
      <p:sp>
        <p:nvSpPr>
          <p:cNvPr id="58371" name="Rectangle 2"/>
          <p:cNvSpPr>
            <a:spLocks noGrp="1" noChangeArrowheads="1"/>
          </p:cNvSpPr>
          <p:nvPr>
            <p:ph type="title" idx="4294967295"/>
          </p:nvPr>
        </p:nvSpPr>
        <p:spPr>
          <a:xfrm>
            <a:off x="0" y="381000"/>
            <a:ext cx="8229600" cy="762000"/>
          </a:xfrm>
        </p:spPr>
        <p:txBody>
          <a:bodyPr/>
          <a:lstStyle/>
          <a:p>
            <a:pPr algn="ctr" eaLnBrk="1" hangingPunct="1">
              <a:defRPr/>
            </a:pPr>
            <a:r>
              <a:rPr lang="en-US" altLang="zh-TW" sz="3600" smtClean="0">
                <a:ea typeface="新細明體" charset="-120"/>
              </a:rPr>
              <a:t>Hypothesis Testing</a:t>
            </a:r>
          </a:p>
        </p:txBody>
      </p:sp>
      <p:sp>
        <p:nvSpPr>
          <p:cNvPr id="8195" name="Rectangle 3"/>
          <p:cNvSpPr>
            <a:spLocks noGrp="1" noChangeArrowheads="1"/>
          </p:cNvSpPr>
          <p:nvPr>
            <p:ph type="body" idx="4294967295"/>
          </p:nvPr>
        </p:nvSpPr>
        <p:spPr>
          <a:xfrm>
            <a:off x="152400" y="1295400"/>
            <a:ext cx="8534400" cy="4800600"/>
          </a:xfrm>
        </p:spPr>
        <p:txBody>
          <a:bodyPr rIns="18000">
            <a:normAutofit fontScale="92500" lnSpcReduction="10000"/>
          </a:bodyPr>
          <a:lstStyle/>
          <a:p>
            <a:pPr marL="274320" indent="-274320" eaLnBrk="1" fontAlgn="auto" hangingPunct="1">
              <a:lnSpc>
                <a:spcPct val="110000"/>
              </a:lnSpc>
              <a:spcBef>
                <a:spcPct val="40000"/>
              </a:spcBef>
              <a:spcAft>
                <a:spcPts val="0"/>
              </a:spcAft>
              <a:buClr>
                <a:schemeClr val="accent3"/>
              </a:buClr>
              <a:buFont typeface="Wingdings 2"/>
              <a:buChar char=""/>
              <a:defRPr/>
            </a:pPr>
            <a:r>
              <a:rPr lang="en-US" altLang="zh-TW" sz="2400" dirty="0"/>
              <a:t>The </a:t>
            </a:r>
            <a:r>
              <a:rPr lang="en-US" altLang="zh-TW" sz="2400" b="1" dirty="0">
                <a:solidFill>
                  <a:srgbClr val="000099"/>
                </a:solidFill>
                <a:effectLst>
                  <a:outerShdw blurRad="38100" dist="38100" dir="2700000" algn="tl">
                    <a:srgbClr val="000000"/>
                  </a:outerShdw>
                </a:effectLst>
              </a:rPr>
              <a:t>level of significance </a:t>
            </a:r>
            <a:r>
              <a:rPr lang="en-US" altLang="zh-TW" sz="2400" dirty="0"/>
              <a:t>is the maximum probability of committing a type </a:t>
            </a:r>
            <a:r>
              <a:rPr lang="en-US" altLang="zh-TW" sz="2400" dirty="0">
                <a:latin typeface="Times New Roman" pitchFamily="18" charset="0"/>
              </a:rPr>
              <a:t>I</a:t>
            </a:r>
            <a:r>
              <a:rPr lang="en-US" altLang="zh-TW" sz="2400" dirty="0"/>
              <a:t> error.  This probability is symbolized by </a:t>
            </a:r>
            <a:r>
              <a:rPr lang="en-US" altLang="zh-TW" sz="2400" dirty="0">
                <a:latin typeface="Symbol" pitchFamily="18" charset="2"/>
              </a:rPr>
              <a:t>a</a:t>
            </a:r>
            <a:r>
              <a:rPr lang="en-US" altLang="zh-TW" sz="2400" dirty="0"/>
              <a:t>.  That is, </a:t>
            </a:r>
          </a:p>
          <a:p>
            <a:pPr lvl="2" indent="-246888" eaLnBrk="1" fontAlgn="auto" hangingPunct="1">
              <a:lnSpc>
                <a:spcPct val="110000"/>
              </a:lnSpc>
              <a:spcBef>
                <a:spcPct val="40000"/>
              </a:spcBef>
              <a:spcAft>
                <a:spcPts val="600"/>
              </a:spcAft>
              <a:buFont typeface="Wingdings" pitchFamily="2" charset="2"/>
              <a:buNone/>
              <a:defRPr/>
            </a:pPr>
            <a:r>
              <a:rPr lang="en-US" altLang="zh-TW" sz="2400" dirty="0"/>
              <a:t>P (type </a:t>
            </a:r>
            <a:r>
              <a:rPr lang="en-US" altLang="zh-TW" sz="2400" dirty="0">
                <a:latin typeface="Times New Roman" pitchFamily="18" charset="0"/>
              </a:rPr>
              <a:t>I</a:t>
            </a:r>
            <a:r>
              <a:rPr lang="en-US" altLang="zh-TW" sz="2400" dirty="0"/>
              <a:t> error) = </a:t>
            </a:r>
            <a:r>
              <a:rPr lang="en-US" altLang="zh-TW" sz="2400" dirty="0">
                <a:latin typeface="Symbol" pitchFamily="18" charset="2"/>
              </a:rPr>
              <a:t>a </a:t>
            </a:r>
            <a:r>
              <a:rPr lang="en-GB" sz="2400" dirty="0">
                <a:cs typeface="Times New Roman" pitchFamily="18" charset="0"/>
              </a:rPr>
              <a:t>=</a:t>
            </a:r>
            <a:r>
              <a:rPr lang="en-GB" sz="2400" i="1" dirty="0">
                <a:cs typeface="Times New Roman" pitchFamily="18" charset="0"/>
              </a:rPr>
              <a:t>P </a:t>
            </a:r>
            <a:r>
              <a:rPr lang="en-GB" sz="2400" dirty="0">
                <a:cs typeface="Times New Roman" pitchFamily="18" charset="0"/>
              </a:rPr>
              <a:t>(</a:t>
            </a:r>
            <a:r>
              <a:rPr lang="en-GB" sz="2400" i="1" dirty="0">
                <a:cs typeface="Times New Roman" pitchFamily="18" charset="0"/>
              </a:rPr>
              <a:t>H</a:t>
            </a:r>
            <a:r>
              <a:rPr lang="en-GB" sz="2400" baseline="-25000" dirty="0">
                <a:cs typeface="Times New Roman" pitchFamily="18" charset="0"/>
              </a:rPr>
              <a:t>0</a:t>
            </a:r>
            <a:r>
              <a:rPr lang="en-GB" sz="2400" dirty="0">
                <a:cs typeface="Times New Roman" pitchFamily="18" charset="0"/>
              </a:rPr>
              <a:t> is rejected | </a:t>
            </a:r>
            <a:r>
              <a:rPr lang="en-GB" sz="2400" i="1" dirty="0">
                <a:cs typeface="Times New Roman" pitchFamily="18" charset="0"/>
              </a:rPr>
              <a:t>H</a:t>
            </a:r>
            <a:r>
              <a:rPr lang="en-GB" sz="2400" baseline="-25000" dirty="0">
                <a:cs typeface="Times New Roman" pitchFamily="18" charset="0"/>
              </a:rPr>
              <a:t>0 </a:t>
            </a:r>
            <a:r>
              <a:rPr lang="en-GB" sz="2400" dirty="0">
                <a:cs typeface="Times New Roman" pitchFamily="18" charset="0"/>
              </a:rPr>
              <a:t> is true)</a:t>
            </a:r>
            <a:r>
              <a:rPr lang="en-US" altLang="zh-TW" sz="2400" dirty="0" smtClean="0"/>
              <a:t>.</a:t>
            </a:r>
          </a:p>
          <a:p>
            <a:pPr lvl="2" indent="-246888" eaLnBrk="1" fontAlgn="auto" hangingPunct="1">
              <a:lnSpc>
                <a:spcPct val="110000"/>
              </a:lnSpc>
              <a:spcBef>
                <a:spcPct val="40000"/>
              </a:spcBef>
              <a:spcAft>
                <a:spcPts val="600"/>
              </a:spcAft>
              <a:buFont typeface="Wingdings" pitchFamily="2" charset="2"/>
              <a:buNone/>
              <a:defRPr/>
            </a:pPr>
            <a:r>
              <a:rPr lang="en-US" altLang="zh-TW" sz="2400" b="1" dirty="0" smtClean="0">
                <a:solidFill>
                  <a:srgbClr val="C00000"/>
                </a:solidFill>
              </a:rPr>
              <a:t>                                 </a:t>
            </a:r>
            <a:r>
              <a:rPr lang="en-US" altLang="zh-TW" sz="2400" b="1" i="1" dirty="0" smtClean="0">
                <a:solidFill>
                  <a:srgbClr val="C00000"/>
                </a:solidFill>
              </a:rPr>
              <a:t>= P</a:t>
            </a:r>
            <a:r>
              <a:rPr lang="en-US" altLang="zh-TW" sz="2400" b="1" dirty="0" smtClean="0">
                <a:solidFill>
                  <a:srgbClr val="C00000"/>
                </a:solidFill>
              </a:rPr>
              <a:t>(producer’s risk)</a:t>
            </a:r>
            <a:endParaRPr lang="en-US" altLang="zh-TW" sz="2400" b="1" dirty="0">
              <a:solidFill>
                <a:srgbClr val="C00000"/>
              </a:solidFill>
            </a:endParaRPr>
          </a:p>
          <a:p>
            <a:pPr marL="640080" lvl="1" indent="-246888" eaLnBrk="1" fontAlgn="auto" hangingPunct="1">
              <a:lnSpc>
                <a:spcPct val="110000"/>
              </a:lnSpc>
              <a:spcBef>
                <a:spcPct val="40000"/>
              </a:spcBef>
              <a:spcAft>
                <a:spcPts val="600"/>
              </a:spcAft>
              <a:buFont typeface="Wingdings" pitchFamily="2" charset="2"/>
              <a:buNone/>
              <a:defRPr/>
            </a:pPr>
            <a:r>
              <a:rPr lang="en-US" altLang="zh-TW" dirty="0"/>
              <a:t>Likewise,</a:t>
            </a:r>
          </a:p>
          <a:p>
            <a:pPr marL="640080" lvl="1" indent="-246888" eaLnBrk="1" fontAlgn="auto" hangingPunct="1">
              <a:lnSpc>
                <a:spcPct val="110000"/>
              </a:lnSpc>
              <a:spcBef>
                <a:spcPct val="40000"/>
              </a:spcBef>
              <a:spcAft>
                <a:spcPts val="600"/>
              </a:spcAft>
              <a:buFont typeface="Wingdings" pitchFamily="2" charset="2"/>
              <a:buNone/>
              <a:defRPr/>
            </a:pPr>
            <a:r>
              <a:rPr lang="en-US" altLang="zh-TW" dirty="0"/>
              <a:t>P (type </a:t>
            </a:r>
            <a:r>
              <a:rPr lang="en-US" altLang="zh-TW" dirty="0">
                <a:latin typeface="Times New Roman" pitchFamily="18" charset="0"/>
              </a:rPr>
              <a:t>II</a:t>
            </a:r>
            <a:r>
              <a:rPr lang="en-US" altLang="zh-TW" dirty="0"/>
              <a:t> error) </a:t>
            </a:r>
            <a:r>
              <a:rPr lang="en-GB" dirty="0">
                <a:cs typeface="Times New Roman" pitchFamily="18" charset="0"/>
              </a:rPr>
              <a:t>=</a:t>
            </a:r>
            <a:r>
              <a:rPr lang="en-GB" i="1" dirty="0">
                <a:cs typeface="Times New Roman" pitchFamily="18" charset="0"/>
              </a:rPr>
              <a:t>P </a:t>
            </a:r>
            <a:r>
              <a:rPr lang="en-GB" dirty="0">
                <a:cs typeface="Times New Roman" pitchFamily="18" charset="0"/>
              </a:rPr>
              <a:t>(</a:t>
            </a:r>
            <a:r>
              <a:rPr lang="en-GB" i="1" dirty="0">
                <a:cs typeface="Times New Roman" pitchFamily="18" charset="0"/>
              </a:rPr>
              <a:t>H</a:t>
            </a:r>
            <a:r>
              <a:rPr lang="en-GB" baseline="-25000" dirty="0">
                <a:cs typeface="Times New Roman" pitchFamily="18" charset="0"/>
              </a:rPr>
              <a:t>0</a:t>
            </a:r>
            <a:r>
              <a:rPr lang="en-GB" dirty="0">
                <a:cs typeface="Times New Roman" pitchFamily="18" charset="0"/>
              </a:rPr>
              <a:t> is not rejected | </a:t>
            </a:r>
            <a:r>
              <a:rPr lang="en-GB" i="1" dirty="0">
                <a:cs typeface="Times New Roman" pitchFamily="18" charset="0"/>
              </a:rPr>
              <a:t>H</a:t>
            </a:r>
            <a:r>
              <a:rPr lang="en-GB" baseline="-25000" dirty="0">
                <a:cs typeface="Times New Roman" pitchFamily="18" charset="0"/>
              </a:rPr>
              <a:t>0</a:t>
            </a:r>
            <a:r>
              <a:rPr lang="en-GB" i="1" baseline="-25000" dirty="0">
                <a:cs typeface="Times New Roman" pitchFamily="18" charset="0"/>
              </a:rPr>
              <a:t> </a:t>
            </a:r>
            <a:r>
              <a:rPr lang="en-GB" dirty="0">
                <a:cs typeface="Times New Roman" pitchFamily="18" charset="0"/>
              </a:rPr>
              <a:t> is false)</a:t>
            </a:r>
            <a:r>
              <a:rPr lang="en-US" altLang="zh-TW" dirty="0"/>
              <a:t> = </a:t>
            </a:r>
            <a:r>
              <a:rPr lang="en-US" altLang="zh-TW" dirty="0">
                <a:latin typeface="Symbol" pitchFamily="18" charset="2"/>
              </a:rPr>
              <a:t>b</a:t>
            </a:r>
            <a:r>
              <a:rPr lang="en-US" altLang="zh-TW" dirty="0" smtClean="0"/>
              <a:t>.</a:t>
            </a:r>
          </a:p>
          <a:p>
            <a:pPr lvl="2" indent="-246888" eaLnBrk="1" fontAlgn="auto" hangingPunct="1">
              <a:lnSpc>
                <a:spcPct val="110000"/>
              </a:lnSpc>
              <a:spcBef>
                <a:spcPct val="40000"/>
              </a:spcBef>
              <a:spcAft>
                <a:spcPts val="600"/>
              </a:spcAft>
              <a:buFont typeface="Wingdings 2" pitchFamily="18" charset="2"/>
              <a:buNone/>
              <a:defRPr/>
            </a:pPr>
            <a:r>
              <a:rPr lang="en-US" altLang="zh-TW" sz="2400" b="1" dirty="0" smtClean="0">
                <a:solidFill>
                  <a:srgbClr val="C00000"/>
                </a:solidFill>
              </a:rPr>
              <a:t>                         = P(consumer’s risk)</a:t>
            </a:r>
          </a:p>
          <a:p>
            <a:pPr marL="274320" indent="-274320" eaLnBrk="1" fontAlgn="auto" hangingPunct="1">
              <a:spcBef>
                <a:spcPct val="0"/>
              </a:spcBef>
              <a:spcAft>
                <a:spcPts val="0"/>
              </a:spcAft>
              <a:buClrTx/>
              <a:buFontTx/>
              <a:buChar char="•"/>
              <a:defRPr/>
            </a:pPr>
            <a:endParaRPr lang="en-GB" altLang="zh-TW" sz="2400" dirty="0"/>
          </a:p>
          <a:p>
            <a:pPr marL="274320" indent="-274320" eaLnBrk="1" fontAlgn="auto" hangingPunct="1">
              <a:spcBef>
                <a:spcPct val="0"/>
              </a:spcBef>
              <a:spcAft>
                <a:spcPts val="0"/>
              </a:spcAft>
              <a:buClrTx/>
              <a:buFont typeface="Wingdings" pitchFamily="2" charset="2"/>
              <a:buChar char="Ø"/>
              <a:defRPr/>
            </a:pPr>
            <a:r>
              <a:rPr lang="en-GB" sz="2400" dirty="0">
                <a:solidFill>
                  <a:srgbClr val="000066"/>
                </a:solidFill>
              </a:rPr>
              <a:t>The value of </a:t>
            </a:r>
            <a:r>
              <a:rPr lang="en-GB" altLang="zh-TW" sz="2400" dirty="0">
                <a:solidFill>
                  <a:srgbClr val="CC0000"/>
                </a:solidFill>
              </a:rPr>
              <a:t>(</a:t>
            </a:r>
            <a:r>
              <a:rPr lang="en-GB" sz="2400" dirty="0">
                <a:solidFill>
                  <a:srgbClr val="CC0000"/>
                </a:solidFill>
              </a:rPr>
              <a:t>1–</a:t>
            </a:r>
            <a:r>
              <a:rPr lang="en-GB" altLang="zh-TW" sz="2400" dirty="0">
                <a:solidFill>
                  <a:srgbClr val="CC0000"/>
                </a:solidFill>
              </a:rPr>
              <a:t>β)</a:t>
            </a:r>
            <a:r>
              <a:rPr lang="en-GB" sz="2400" dirty="0">
                <a:solidFill>
                  <a:srgbClr val="000066"/>
                </a:solidFill>
              </a:rPr>
              <a:t> is called the </a:t>
            </a:r>
            <a:r>
              <a:rPr lang="en-GB" sz="2400" b="1" i="1" u="sng" dirty="0">
                <a:solidFill>
                  <a:srgbClr val="000066"/>
                </a:solidFill>
              </a:rPr>
              <a:t>power of the test</a:t>
            </a:r>
            <a:r>
              <a:rPr lang="en-GB" sz="2400" dirty="0">
                <a:solidFill>
                  <a:srgbClr val="000066"/>
                </a:solidFill>
              </a:rPr>
              <a:t>. It represents the probability of not making a Type II error.</a:t>
            </a:r>
            <a:endParaRPr lang="en-US" altLang="zh-TW" sz="2400" dirty="0">
              <a:solidFill>
                <a:srgbClr val="000066"/>
              </a:solidFill>
            </a:endParaRPr>
          </a:p>
        </p:txBody>
      </p:sp>
      <p:sp>
        <p:nvSpPr>
          <p:cNvPr id="65541" name="Footer Placeholder 3"/>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spTree>
  </p:cSld>
  <p:clrMapOvr>
    <a:masterClrMapping/>
  </p:clrMapOvr>
  <p:transition spd="med">
    <p:pull dir="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25" name="AutoShape 21"/>
          <p:cNvSpPr>
            <a:spLocks noChangeArrowheads="1"/>
          </p:cNvSpPr>
          <p:nvPr/>
        </p:nvSpPr>
        <p:spPr bwMode="auto">
          <a:xfrm>
            <a:off x="460375" y="214312"/>
            <a:ext cx="8191500" cy="7762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zh-TW" altLang="en-US"/>
          </a:p>
        </p:txBody>
      </p:sp>
      <p:sp>
        <p:nvSpPr>
          <p:cNvPr id="175106" name="Rectangle 2"/>
          <p:cNvSpPr>
            <a:spLocks noGrp="1" noChangeArrowheads="1"/>
          </p:cNvSpPr>
          <p:nvPr>
            <p:ph type="title"/>
          </p:nvPr>
        </p:nvSpPr>
        <p:spPr>
          <a:xfrm>
            <a:off x="457200" y="274638"/>
            <a:ext cx="8229600" cy="690562"/>
          </a:xfrm>
        </p:spPr>
        <p:txBody>
          <a:bodyPr/>
          <a:lstStyle/>
          <a:p>
            <a:pPr>
              <a:defRPr/>
            </a:pPr>
            <a:r>
              <a:rPr lang="zh-TW" altLang="en-US" sz="3200" dirty="0" smtClean="0">
                <a:solidFill>
                  <a:srgbClr val="800000"/>
                </a:solidFill>
                <a:latin typeface="華康粗黑體" pitchFamily="49" charset="-120"/>
                <a:ea typeface="華康粗黑體" pitchFamily="49" charset="-120"/>
              </a:rPr>
              <a:t>統計</a:t>
            </a:r>
            <a:r>
              <a:rPr lang="zh-TW" altLang="en-US" sz="3200" dirty="0">
                <a:solidFill>
                  <a:srgbClr val="800000"/>
                </a:solidFill>
                <a:latin typeface="華康粗黑體" pitchFamily="49" charset="-120"/>
                <a:ea typeface="華康粗黑體" pitchFamily="49" charset="-120"/>
              </a:rPr>
              <a:t>假設檢定概念</a:t>
            </a:r>
          </a:p>
        </p:txBody>
      </p:sp>
      <p:sp>
        <p:nvSpPr>
          <p:cNvPr id="175740" name="Text Box 636"/>
          <p:cNvSpPr txBox="1">
            <a:spLocks noChangeArrowheads="1"/>
          </p:cNvSpPr>
          <p:nvPr/>
        </p:nvSpPr>
        <p:spPr bwMode="auto">
          <a:xfrm>
            <a:off x="1301750" y="1722438"/>
            <a:ext cx="2454275" cy="457200"/>
          </a:xfrm>
          <a:prstGeom prst="rect">
            <a:avLst/>
          </a:prstGeom>
          <a:noFill/>
          <a:ln w="9525" algn="ctr">
            <a:noFill/>
            <a:miter lim="800000"/>
            <a:headEnd/>
            <a:tailEnd/>
          </a:ln>
        </p:spPr>
        <p:txBody>
          <a:bodyPr>
            <a:spAutoFit/>
          </a:bodyPr>
          <a:lstStyle/>
          <a:p>
            <a:pPr>
              <a:buFontTx/>
              <a:buBlip>
                <a:blip r:embed="rId6"/>
              </a:buBlip>
            </a:pPr>
            <a:r>
              <a:rPr lang="en-US" altLang="zh-TW">
                <a:ea typeface="標楷體" pitchFamily="65" charset="-120"/>
              </a:rPr>
              <a:t>  </a:t>
            </a:r>
            <a:r>
              <a:rPr lang="zh-TW" altLang="en-US" b="1">
                <a:solidFill>
                  <a:srgbClr val="008000"/>
                </a:solidFill>
                <a:ea typeface="華康粗黑體" pitchFamily="49" charset="-120"/>
              </a:rPr>
              <a:t>型 </a:t>
            </a:r>
            <a:r>
              <a:rPr lang="en-US" altLang="zh-TW" b="1">
                <a:solidFill>
                  <a:srgbClr val="008000"/>
                </a:solidFill>
                <a:ea typeface="華康粗黑體" pitchFamily="49" charset="-120"/>
              </a:rPr>
              <a:t>I </a:t>
            </a:r>
            <a:r>
              <a:rPr lang="zh-TW" altLang="en-US" b="1">
                <a:solidFill>
                  <a:srgbClr val="008000"/>
                </a:solidFill>
                <a:ea typeface="華康粗黑體" pitchFamily="49" charset="-120"/>
              </a:rPr>
              <a:t>誤差：</a:t>
            </a:r>
          </a:p>
        </p:txBody>
      </p:sp>
      <p:sp>
        <p:nvSpPr>
          <p:cNvPr id="175741" name="Text Box 637"/>
          <p:cNvSpPr txBox="1">
            <a:spLocks noChangeArrowheads="1"/>
          </p:cNvSpPr>
          <p:nvPr/>
        </p:nvSpPr>
        <p:spPr bwMode="auto">
          <a:xfrm>
            <a:off x="852488" y="1152525"/>
            <a:ext cx="4249737" cy="519113"/>
          </a:xfrm>
          <a:prstGeom prst="rect">
            <a:avLst/>
          </a:prstGeom>
          <a:noFill/>
          <a:ln w="9525" algn="ctr">
            <a:noFill/>
            <a:miter lim="800000"/>
            <a:headEnd/>
            <a:tailEnd/>
          </a:ln>
        </p:spPr>
        <p:txBody>
          <a:bodyPr>
            <a:spAutoFit/>
          </a:bodyPr>
          <a:lstStyle/>
          <a:p>
            <a:pPr>
              <a:spcBef>
                <a:spcPct val="50000"/>
              </a:spcBef>
              <a:buFontTx/>
              <a:buBlip>
                <a:blip r:embed="rId7"/>
              </a:buBlip>
            </a:pPr>
            <a:r>
              <a:rPr lang="en-US" altLang="zh-TW" sz="2800" b="1">
                <a:solidFill>
                  <a:srgbClr val="0000FF"/>
                </a:solidFill>
                <a:ea typeface="華康粗黑體" pitchFamily="49" charset="-120"/>
              </a:rPr>
              <a:t>  </a:t>
            </a:r>
            <a:r>
              <a:rPr lang="zh-TW" altLang="en-US" sz="2800" b="1">
                <a:solidFill>
                  <a:srgbClr val="0000FF"/>
                </a:solidFill>
                <a:ea typeface="華康粗黑體" pitchFamily="49" charset="-120"/>
              </a:rPr>
              <a:t>型 </a:t>
            </a:r>
            <a:r>
              <a:rPr lang="en-US" altLang="zh-TW" sz="2800" b="1">
                <a:solidFill>
                  <a:srgbClr val="0000FF"/>
                </a:solidFill>
                <a:ea typeface="華康粗黑體" pitchFamily="49" charset="-120"/>
              </a:rPr>
              <a:t>I </a:t>
            </a:r>
            <a:r>
              <a:rPr lang="zh-TW" altLang="en-US" sz="2800" b="1">
                <a:solidFill>
                  <a:srgbClr val="0000FF"/>
                </a:solidFill>
                <a:ea typeface="華康粗黑體" pitchFamily="49" charset="-120"/>
              </a:rPr>
              <a:t>誤差與型 </a:t>
            </a:r>
            <a:r>
              <a:rPr lang="en-US" altLang="zh-TW" sz="2800" b="1">
                <a:solidFill>
                  <a:srgbClr val="0000FF"/>
                </a:solidFill>
                <a:ea typeface="華康粗黑體" pitchFamily="49" charset="-120"/>
              </a:rPr>
              <a:t>II </a:t>
            </a:r>
            <a:r>
              <a:rPr lang="zh-TW" altLang="en-US" sz="2800" b="1">
                <a:solidFill>
                  <a:srgbClr val="0000FF"/>
                </a:solidFill>
                <a:ea typeface="華康粗黑體" pitchFamily="49" charset="-120"/>
              </a:rPr>
              <a:t>誤差：</a:t>
            </a:r>
          </a:p>
        </p:txBody>
      </p:sp>
      <p:sp>
        <p:nvSpPr>
          <p:cNvPr id="175742" name="Text Box 638"/>
          <p:cNvSpPr txBox="1">
            <a:spLocks noChangeArrowheads="1"/>
          </p:cNvSpPr>
          <p:nvPr/>
        </p:nvSpPr>
        <p:spPr bwMode="auto">
          <a:xfrm>
            <a:off x="1301750" y="2592388"/>
            <a:ext cx="2573338" cy="457200"/>
          </a:xfrm>
          <a:prstGeom prst="rect">
            <a:avLst/>
          </a:prstGeom>
          <a:noFill/>
          <a:ln w="9525" algn="ctr">
            <a:noFill/>
            <a:miter lim="800000"/>
            <a:headEnd/>
            <a:tailEnd/>
          </a:ln>
        </p:spPr>
        <p:txBody>
          <a:bodyPr>
            <a:spAutoFit/>
          </a:bodyPr>
          <a:lstStyle/>
          <a:p>
            <a:pPr>
              <a:buFontTx/>
              <a:buBlip>
                <a:blip r:embed="rId6"/>
              </a:buBlip>
            </a:pPr>
            <a:r>
              <a:rPr lang="en-US" altLang="zh-TW">
                <a:ea typeface="標楷體" pitchFamily="65" charset="-120"/>
              </a:rPr>
              <a:t>  </a:t>
            </a:r>
            <a:r>
              <a:rPr lang="zh-TW" altLang="en-US" b="1">
                <a:solidFill>
                  <a:srgbClr val="008000"/>
                </a:solidFill>
                <a:ea typeface="華康粗黑體" pitchFamily="49" charset="-120"/>
              </a:rPr>
              <a:t>型 </a:t>
            </a:r>
            <a:r>
              <a:rPr lang="en-US" altLang="zh-TW" b="1">
                <a:solidFill>
                  <a:srgbClr val="008000"/>
                </a:solidFill>
                <a:ea typeface="華康粗黑體" pitchFamily="49" charset="-120"/>
              </a:rPr>
              <a:t>II </a:t>
            </a:r>
            <a:r>
              <a:rPr lang="zh-TW" altLang="en-US" b="1">
                <a:solidFill>
                  <a:srgbClr val="008000"/>
                </a:solidFill>
                <a:ea typeface="華康粗黑體" pitchFamily="49" charset="-120"/>
              </a:rPr>
              <a:t>誤差：</a:t>
            </a:r>
          </a:p>
        </p:txBody>
      </p:sp>
      <p:graphicFrame>
        <p:nvGraphicFramePr>
          <p:cNvPr id="175774" name="Group 670"/>
          <p:cNvGraphicFramePr>
            <a:graphicFrameLocks noGrp="1"/>
          </p:cNvGraphicFramePr>
          <p:nvPr/>
        </p:nvGraphicFramePr>
        <p:xfrm>
          <a:off x="1277938" y="3797300"/>
          <a:ext cx="6511925" cy="1047360"/>
        </p:xfrm>
        <a:graphic>
          <a:graphicData uri="http://schemas.openxmlformats.org/drawingml/2006/table">
            <a:tbl>
              <a:tblPr/>
              <a:tblGrid>
                <a:gridCol w="2205037">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2154238">
                  <a:extLst>
                    <a:ext uri="{9D8B030D-6E8A-4147-A177-3AD203B41FA5}">
                      <a16:colId xmlns:a16="http://schemas.microsoft.com/office/drawing/2014/main" val="20002"/>
                    </a:ext>
                  </a:extLst>
                </a:gridCol>
              </a:tblGrid>
              <a:tr h="153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smtClean="0">
                          <a:ln>
                            <a:noFill/>
                          </a:ln>
                          <a:solidFill>
                            <a:schemeClr val="bg1"/>
                          </a:solidFill>
                          <a:effectLst/>
                          <a:latin typeface="Arial Narrow" pitchFamily="34" charset="0"/>
                          <a:ea typeface="華康中黑體" pitchFamily="49" charset="-120"/>
                          <a:cs typeface="Times New Roman" pitchFamily="18" charset="0"/>
                        </a:rPr>
                        <a:t>                         </a:t>
                      </a:r>
                      <a:r>
                        <a:rPr kumimoji="1" lang="zh-TW" altLang="en-US" sz="1600" b="1" i="0" u="none" strike="noStrike" cap="none" normalizeH="0" baseline="0" smtClean="0">
                          <a:ln>
                            <a:noFill/>
                          </a:ln>
                          <a:solidFill>
                            <a:schemeClr val="bg1"/>
                          </a:solidFill>
                          <a:effectLst/>
                          <a:latin typeface="Arial Narrow" pitchFamily="34" charset="0"/>
                          <a:ea typeface="標楷體" pitchFamily="65" charset="-120"/>
                          <a:cs typeface="Times New Roman" pitchFamily="18" charset="0"/>
                        </a:rPr>
                        <a:t>真實情況</a:t>
                      </a:r>
                      <a:endParaRPr kumimoji="1" lang="zh-TW" altLang="en-US" sz="1600" b="1" i="0" u="none" strike="noStrike" cap="none" normalizeH="0" baseline="0" smtClean="0">
                        <a:ln>
                          <a:noFill/>
                        </a:ln>
                        <a:solidFill>
                          <a:schemeClr val="bg1"/>
                        </a:solidFill>
                        <a:effectLst/>
                        <a:latin typeface="Arial" pitchFamily="34" charset="0"/>
                        <a:ea typeface="標楷體" pitchFamily="65"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bg1"/>
                          </a:solidFill>
                          <a:effectLst/>
                          <a:latin typeface="Arial Narrow" pitchFamily="34" charset="0"/>
                          <a:ea typeface="標楷體" pitchFamily="65" charset="-120"/>
                        </a:rPr>
                        <a:t>決策</a:t>
                      </a:r>
                      <a:endParaRPr kumimoji="1" lang="zh-TW" altLang="en-US" sz="1600" b="1" i="0" u="none" strike="noStrike" cap="none" normalizeH="0" baseline="0" smtClean="0">
                        <a:ln>
                          <a:noFill/>
                        </a:ln>
                        <a:solidFill>
                          <a:schemeClr val="bg1"/>
                        </a:solidFill>
                        <a:effectLst/>
                        <a:latin typeface="Arial" pitchFamily="34" charset="0"/>
                        <a:ea typeface="標楷體" pitchFamily="65" charset="-120"/>
                      </a:endParaRPr>
                    </a:p>
                  </a:txBody>
                  <a:tcPr marL="90000" marR="90000" marT="18000" marB="180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600" b="1" i="1" u="none" strike="noStrike" cap="none" normalizeH="0" baseline="0" smtClean="0">
                          <a:ln>
                            <a:noFill/>
                          </a:ln>
                          <a:solidFill>
                            <a:schemeClr val="bg1"/>
                          </a:solidFill>
                          <a:effectLst/>
                          <a:latin typeface="Times New Roman" pitchFamily="18" charset="0"/>
                          <a:ea typeface="華康中黑體" pitchFamily="49" charset="-120"/>
                          <a:cs typeface="Times New Roman" pitchFamily="18" charset="0"/>
                        </a:rPr>
                        <a:t>H</a:t>
                      </a:r>
                      <a:r>
                        <a:rPr kumimoji="1" lang="en-US" altLang="zh-TW" sz="1600" b="1" i="1" u="none" strike="noStrike" cap="none" normalizeH="0" baseline="-30000" smtClean="0">
                          <a:ln>
                            <a:noFill/>
                          </a:ln>
                          <a:solidFill>
                            <a:schemeClr val="bg1"/>
                          </a:solidFill>
                          <a:effectLst/>
                          <a:latin typeface="Times New Roman" pitchFamily="18" charset="0"/>
                          <a:ea typeface="華康中黑體" pitchFamily="49" charset="-120"/>
                          <a:cs typeface="Times New Roman" pitchFamily="18" charset="0"/>
                        </a:rPr>
                        <a:t>0 </a:t>
                      </a:r>
                      <a:r>
                        <a:rPr kumimoji="1" lang="zh-TW" altLang="en-US" sz="1600" b="1" i="0" u="none" strike="noStrike" cap="none" normalizeH="0" baseline="0" smtClean="0">
                          <a:ln>
                            <a:noFill/>
                          </a:ln>
                          <a:solidFill>
                            <a:schemeClr val="bg1"/>
                          </a:solidFill>
                          <a:effectLst/>
                          <a:latin typeface="Arial Narrow" pitchFamily="34" charset="0"/>
                          <a:ea typeface="標楷體" pitchFamily="65" charset="-120"/>
                          <a:cs typeface="Times New Roman" pitchFamily="18" charset="0"/>
                        </a:rPr>
                        <a:t>為真</a:t>
                      </a:r>
                      <a:endParaRPr kumimoji="1" lang="zh-TW" altLang="en-US" sz="1600" b="1" i="0" u="none" strike="noStrike" cap="none" normalizeH="0" baseline="0" smtClean="0">
                        <a:ln>
                          <a:noFill/>
                        </a:ln>
                        <a:solidFill>
                          <a:schemeClr val="bg1"/>
                        </a:solidFill>
                        <a:effectLst/>
                        <a:latin typeface="Arial" pitchFamily="34" charset="0"/>
                        <a:ea typeface="標楷體" pitchFamily="65" charset="-120"/>
                      </a:endParaRPr>
                    </a:p>
                  </a:txBody>
                  <a:tcPr marL="90000" marR="90000" marT="18000" marB="180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600" b="1" i="1" u="none" strike="noStrike" cap="none" normalizeH="0" baseline="0" smtClean="0">
                          <a:ln>
                            <a:noFill/>
                          </a:ln>
                          <a:solidFill>
                            <a:schemeClr val="bg1"/>
                          </a:solidFill>
                          <a:effectLst/>
                          <a:latin typeface="Times New Roman" pitchFamily="18" charset="0"/>
                          <a:ea typeface="華康中黑體" pitchFamily="49" charset="-120"/>
                          <a:cs typeface="Times New Roman" pitchFamily="18" charset="0"/>
                        </a:rPr>
                        <a:t>H</a:t>
                      </a:r>
                      <a:r>
                        <a:rPr kumimoji="1" lang="en-US" altLang="zh-TW" sz="1600" b="1" i="1" u="none" strike="noStrike" cap="none" normalizeH="0" baseline="-30000" smtClean="0">
                          <a:ln>
                            <a:noFill/>
                          </a:ln>
                          <a:solidFill>
                            <a:schemeClr val="bg1"/>
                          </a:solidFill>
                          <a:effectLst/>
                          <a:latin typeface="Times New Roman" pitchFamily="18" charset="0"/>
                          <a:ea typeface="華康中黑體" pitchFamily="49" charset="-120"/>
                          <a:cs typeface="Times New Roman" pitchFamily="18" charset="0"/>
                        </a:rPr>
                        <a:t>0 </a:t>
                      </a:r>
                      <a:r>
                        <a:rPr kumimoji="1" lang="zh-TW" altLang="en-US" sz="1600" b="1" i="0" u="none" strike="noStrike" cap="none" normalizeH="0" baseline="0" smtClean="0">
                          <a:ln>
                            <a:noFill/>
                          </a:ln>
                          <a:solidFill>
                            <a:schemeClr val="bg1"/>
                          </a:solidFill>
                          <a:effectLst/>
                          <a:latin typeface="Arial" pitchFamily="34" charset="0"/>
                          <a:ea typeface="標楷體" pitchFamily="65" charset="-120"/>
                          <a:cs typeface="Times New Roman" pitchFamily="18" charset="0"/>
                        </a:rPr>
                        <a:t>為假</a:t>
                      </a:r>
                    </a:p>
                  </a:txBody>
                  <a:tcPr marL="90000" marR="90000" marT="18000" marB="18000"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99"/>
                    </a:solidFill>
                  </a:tcPr>
                </a:tc>
                <a:extLst>
                  <a:ext uri="{0D108BD9-81ED-4DB2-BD59-A6C34878D82A}">
                    <a16:rowId xmlns:a16="http://schemas.microsoft.com/office/drawing/2014/main" val="10000"/>
                  </a:ext>
                </a:extLst>
              </a:tr>
              <a:tr h="190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Arial" pitchFamily="34" charset="0"/>
                          <a:ea typeface="標楷體" pitchFamily="65" charset="-120"/>
                        </a:rPr>
                        <a:t>接受 </a:t>
                      </a:r>
                      <a:r>
                        <a:rPr kumimoji="1" lang="en-US" altLang="zh-TW" sz="1600" b="1" i="1" u="none" strike="noStrike" cap="none" normalizeH="0" baseline="0" smtClean="0">
                          <a:ln>
                            <a:noFill/>
                          </a:ln>
                          <a:solidFill>
                            <a:srgbClr val="FF0066"/>
                          </a:solidFill>
                          <a:effectLst/>
                          <a:latin typeface="Times New Roman" pitchFamily="18" charset="0"/>
                          <a:ea typeface="新細明體" pitchFamily="18" charset="-120"/>
                        </a:rPr>
                        <a:t>H</a:t>
                      </a:r>
                      <a:r>
                        <a:rPr kumimoji="1" lang="en-US" altLang="zh-TW" sz="1600" b="1" i="1" u="none" strike="noStrike" cap="none" normalizeH="0" baseline="-30000" smtClean="0">
                          <a:ln>
                            <a:noFill/>
                          </a:ln>
                          <a:solidFill>
                            <a:srgbClr val="FF0066"/>
                          </a:solidFill>
                          <a:effectLst/>
                          <a:latin typeface="Times New Roman" pitchFamily="18" charset="0"/>
                          <a:ea typeface="新細明體" pitchFamily="18" charset="-120"/>
                        </a:rPr>
                        <a:t>0 </a:t>
                      </a:r>
                      <a:endParaRPr kumimoji="1" lang="en-US" altLang="zh-TW" sz="1600" b="1" i="0" u="none" strike="noStrike" cap="none" normalizeH="0" baseline="0" smtClean="0">
                        <a:ln>
                          <a:noFill/>
                        </a:ln>
                        <a:solidFill>
                          <a:srgbClr val="FF0066"/>
                        </a:solidFill>
                        <a:effectLst/>
                        <a:latin typeface="Times New Roman" pitchFamily="18" charset="0"/>
                        <a:ea typeface="新細明體" pitchFamily="18" charset="-12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Arial" pitchFamily="34" charset="0"/>
                          <a:ea typeface="標楷體" pitchFamily="65" charset="-120"/>
                        </a:rPr>
                        <a:t>拒絕 </a:t>
                      </a:r>
                      <a:r>
                        <a:rPr kumimoji="1" lang="en-US" altLang="zh-TW" sz="1600" b="1" i="1" u="none" strike="noStrike" cap="none" normalizeH="0" baseline="0" smtClean="0">
                          <a:ln>
                            <a:noFill/>
                          </a:ln>
                          <a:solidFill>
                            <a:srgbClr val="FF0066"/>
                          </a:solidFill>
                          <a:effectLst/>
                          <a:latin typeface="Times New Roman" pitchFamily="18" charset="0"/>
                          <a:ea typeface="新細明體" pitchFamily="18" charset="-120"/>
                        </a:rPr>
                        <a:t>H</a:t>
                      </a:r>
                      <a:r>
                        <a:rPr kumimoji="1" lang="en-US" altLang="zh-TW" sz="1600" b="1" i="1" u="none" strike="noStrike" cap="none" normalizeH="0" baseline="-30000" smtClean="0">
                          <a:ln>
                            <a:noFill/>
                          </a:ln>
                          <a:solidFill>
                            <a:srgbClr val="FF0066"/>
                          </a:solidFill>
                          <a:effectLst/>
                          <a:latin typeface="Times New Roman" pitchFamily="18" charset="0"/>
                          <a:ea typeface="新細明體" pitchFamily="18" charset="-120"/>
                        </a:rPr>
                        <a:t>0 </a:t>
                      </a:r>
                      <a:endParaRPr kumimoji="1" lang="en-US" altLang="zh-TW" sz="1600" b="1" i="0" u="none" strike="noStrike" cap="none" normalizeH="0" baseline="0" smtClean="0">
                        <a:ln>
                          <a:noFill/>
                        </a:ln>
                        <a:solidFill>
                          <a:srgbClr val="FF0066"/>
                        </a:solidFill>
                        <a:effectLst/>
                        <a:latin typeface="Times New Roman" pitchFamily="18" charset="0"/>
                        <a:ea typeface="新細明體" pitchFamily="18" charset="-120"/>
                      </a:endParaRPr>
                    </a:p>
                  </a:txBody>
                  <a:tcPr marL="90000" marR="90000" marT="18000" marB="1800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Arial" pitchFamily="34" charset="0"/>
                          <a:ea typeface="標楷體" pitchFamily="65" charset="-120"/>
                          <a:cs typeface="Times New Roman" pitchFamily="18" charset="0"/>
                        </a:rPr>
                        <a:t>決策正確</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Arial" pitchFamily="34" charset="0"/>
                          <a:ea typeface="標楷體" pitchFamily="65" charset="-120"/>
                          <a:cs typeface="Times New Roman" pitchFamily="18" charset="0"/>
                        </a:rPr>
                        <a:t>型</a:t>
                      </a:r>
                      <a:r>
                        <a:rPr kumimoji="1" lang="en-US" altLang="zh-TW" sz="1600" b="1" i="0" u="none" strike="noStrike" cap="none" normalizeH="0" baseline="0" smtClean="0">
                          <a:ln>
                            <a:noFill/>
                          </a:ln>
                          <a:solidFill>
                            <a:srgbClr val="FF0066"/>
                          </a:solidFill>
                          <a:effectLst/>
                          <a:latin typeface="Times New Roman" pitchFamily="18" charset="0"/>
                          <a:ea typeface="細明體" pitchFamily="49" charset="-120"/>
                          <a:cs typeface="Times New Roman" pitchFamily="18" charset="0"/>
                        </a:rPr>
                        <a:t>Ⅰ</a:t>
                      </a:r>
                      <a:r>
                        <a:rPr kumimoji="1" lang="zh-TW" altLang="en-US" sz="1600" b="1" i="0" u="none" strike="noStrike" cap="none" normalizeH="0" baseline="0" smtClean="0">
                          <a:ln>
                            <a:noFill/>
                          </a:ln>
                          <a:solidFill>
                            <a:schemeClr val="tx1"/>
                          </a:solidFill>
                          <a:effectLst/>
                          <a:latin typeface="Arial" pitchFamily="34" charset="0"/>
                          <a:ea typeface="標楷體" pitchFamily="65" charset="-120"/>
                          <a:cs typeface="Times New Roman" pitchFamily="18" charset="0"/>
                        </a:rPr>
                        <a:t>錯誤</a:t>
                      </a:r>
                    </a:p>
                  </a:txBody>
                  <a:tcPr marL="90000" marR="90000"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Arial" pitchFamily="34" charset="0"/>
                          <a:ea typeface="標楷體" pitchFamily="65" charset="-120"/>
                          <a:cs typeface="Times New Roman" pitchFamily="18" charset="0"/>
                        </a:rPr>
                        <a:t>型</a:t>
                      </a:r>
                      <a:r>
                        <a:rPr kumimoji="1" lang="en-US" altLang="zh-TW" sz="1600" b="1" i="0" u="none" strike="noStrike" cap="none" normalizeH="0" baseline="0" smtClean="0">
                          <a:ln>
                            <a:noFill/>
                          </a:ln>
                          <a:solidFill>
                            <a:srgbClr val="FF0066"/>
                          </a:solidFill>
                          <a:effectLst/>
                          <a:latin typeface="Times New Roman" pitchFamily="18" charset="0"/>
                          <a:ea typeface="細明體" pitchFamily="49" charset="-120"/>
                          <a:cs typeface="Times New Roman" pitchFamily="18" charset="0"/>
                        </a:rPr>
                        <a:t>Ⅱ</a:t>
                      </a:r>
                      <a:r>
                        <a:rPr kumimoji="1" lang="zh-TW" altLang="en-US" sz="1600" b="1" i="0" u="none" strike="noStrike" cap="none" normalizeH="0" baseline="0" smtClean="0">
                          <a:ln>
                            <a:noFill/>
                          </a:ln>
                          <a:solidFill>
                            <a:schemeClr val="tx1"/>
                          </a:solidFill>
                          <a:effectLst/>
                          <a:latin typeface="Arial" pitchFamily="34" charset="0"/>
                          <a:ea typeface="標楷體" pitchFamily="65" charset="-120"/>
                          <a:cs typeface="Times New Roman" pitchFamily="18" charset="0"/>
                        </a:rPr>
                        <a:t>錯誤</a:t>
                      </a:r>
                      <a:endParaRPr kumimoji="1" lang="zh-TW" altLang="en-US" sz="1600" b="1" i="0" u="none" strike="noStrike" cap="none" normalizeH="0" baseline="0" smtClean="0">
                        <a:ln>
                          <a:noFill/>
                        </a:ln>
                        <a:solidFill>
                          <a:schemeClr val="tx1"/>
                        </a:solidFill>
                        <a:effectLst/>
                        <a:latin typeface="Arial" pitchFamily="34" charset="0"/>
                        <a:ea typeface="新細明體" pitchFamily="18" charset="-12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TW" altLang="en-US" sz="1600" b="1" i="0" u="none" strike="noStrike" cap="none" normalizeH="0" baseline="0" smtClean="0">
                          <a:ln>
                            <a:noFill/>
                          </a:ln>
                          <a:solidFill>
                            <a:schemeClr val="tx1"/>
                          </a:solidFill>
                          <a:effectLst/>
                          <a:latin typeface="Arial" pitchFamily="34" charset="0"/>
                          <a:ea typeface="標楷體" pitchFamily="65" charset="-120"/>
                        </a:rPr>
                        <a:t>決策正確</a:t>
                      </a:r>
                    </a:p>
                  </a:txBody>
                  <a:tcPr marL="90000" marR="90000" marT="18000" marB="1800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5762" name="Rectangle 658"/>
          <p:cNvSpPr>
            <a:spLocks noChangeArrowheads="1"/>
          </p:cNvSpPr>
          <p:nvPr/>
        </p:nvSpPr>
        <p:spPr bwMode="auto">
          <a:xfrm>
            <a:off x="2547938" y="3440113"/>
            <a:ext cx="3956050" cy="366712"/>
          </a:xfrm>
          <a:prstGeom prst="rect">
            <a:avLst/>
          </a:prstGeom>
          <a:noFill/>
          <a:ln w="9525" algn="ctr">
            <a:noFill/>
            <a:miter lim="800000"/>
            <a:headEnd/>
            <a:tailEnd/>
          </a:ln>
        </p:spPr>
        <p:txBody>
          <a:bodyPr wrap="none" anchor="ctr">
            <a:spAutoFit/>
          </a:bodyPr>
          <a:lstStyle/>
          <a:p>
            <a:r>
              <a:rPr lang="zh-TW" altLang="en-US" b="1">
                <a:solidFill>
                  <a:srgbClr val="660066"/>
                </a:solidFill>
                <a:latin typeface="標楷體" pitchFamily="65" charset="-120"/>
                <a:ea typeface="標楷體" pitchFamily="65" charset="-120"/>
              </a:rPr>
              <a:t>決策與兩種誤差、風險、決策與錯誤 </a:t>
            </a:r>
          </a:p>
        </p:txBody>
      </p:sp>
      <p:sp>
        <p:nvSpPr>
          <p:cNvPr id="175763" name="Text Box 659"/>
          <p:cNvSpPr txBox="1">
            <a:spLocks noChangeArrowheads="1"/>
          </p:cNvSpPr>
          <p:nvPr/>
        </p:nvSpPr>
        <p:spPr bwMode="auto">
          <a:xfrm>
            <a:off x="1714500" y="2173288"/>
            <a:ext cx="5513388" cy="396875"/>
          </a:xfrm>
          <a:prstGeom prst="rect">
            <a:avLst/>
          </a:prstGeom>
          <a:noFill/>
          <a:ln w="9525" algn="ctr">
            <a:noFill/>
            <a:miter lim="800000"/>
            <a:headEnd/>
            <a:tailEnd/>
          </a:ln>
        </p:spPr>
        <p:txBody>
          <a:bodyPr>
            <a:spAutoFit/>
          </a:bodyPr>
          <a:lstStyle/>
          <a:p>
            <a:pPr>
              <a:spcBef>
                <a:spcPct val="50000"/>
              </a:spcBef>
            </a:pPr>
            <a:r>
              <a:rPr lang="en-US" altLang="zh-TW" sz="2000" b="1">
                <a:solidFill>
                  <a:srgbClr val="FF0066"/>
                </a:solidFill>
                <a:latin typeface="Times New Roman" pitchFamily="18" charset="0"/>
              </a:rPr>
              <a:t>P ( I ) = P</a:t>
            </a:r>
            <a:r>
              <a:rPr lang="en-US" altLang="zh-TW" sz="2000" b="1">
                <a:latin typeface="Times New Roman" pitchFamily="18" charset="0"/>
              </a:rPr>
              <a:t> ( </a:t>
            </a:r>
            <a:r>
              <a:rPr lang="zh-TW" altLang="en-US" sz="2000" b="1">
                <a:latin typeface="Times New Roman" pitchFamily="18" charset="0"/>
                <a:ea typeface="標楷體" pitchFamily="65" charset="-120"/>
              </a:rPr>
              <a:t>型</a:t>
            </a:r>
            <a:r>
              <a:rPr lang="zh-TW" altLang="en-US" sz="2000" b="1">
                <a:solidFill>
                  <a:srgbClr val="FF0066"/>
                </a:solidFill>
                <a:latin typeface="Times New Roman" pitchFamily="18" charset="0"/>
                <a:ea typeface="標楷體" pitchFamily="65" charset="-120"/>
              </a:rPr>
              <a:t> </a:t>
            </a:r>
            <a:r>
              <a:rPr lang="en-US" altLang="zh-TW" sz="2000" b="1">
                <a:solidFill>
                  <a:srgbClr val="FF0066"/>
                </a:solidFill>
                <a:latin typeface="Times New Roman" pitchFamily="18" charset="0"/>
              </a:rPr>
              <a:t>I </a:t>
            </a:r>
            <a:r>
              <a:rPr lang="zh-TW" altLang="en-US" sz="2000" b="1">
                <a:latin typeface="Times New Roman" pitchFamily="18" charset="0"/>
                <a:ea typeface="標楷體" pitchFamily="65" charset="-120"/>
              </a:rPr>
              <a:t>誤差 </a:t>
            </a:r>
            <a:r>
              <a:rPr lang="en-US" altLang="zh-TW" sz="2000" b="1">
                <a:latin typeface="Times New Roman" pitchFamily="18" charset="0"/>
              </a:rPr>
              <a:t>)</a:t>
            </a:r>
            <a:r>
              <a:rPr lang="en-US" altLang="zh-TW" sz="2000" b="1">
                <a:solidFill>
                  <a:srgbClr val="FF0066"/>
                </a:solidFill>
                <a:latin typeface="Times New Roman" pitchFamily="18" charset="0"/>
              </a:rPr>
              <a:t> = P</a:t>
            </a:r>
            <a:r>
              <a:rPr lang="en-US" altLang="zh-TW" sz="2000" b="1">
                <a:latin typeface="Times New Roman" pitchFamily="18" charset="0"/>
              </a:rPr>
              <a:t> ( </a:t>
            </a:r>
            <a:r>
              <a:rPr lang="zh-TW" altLang="en-US" sz="2000" b="1">
                <a:latin typeface="Times New Roman" pitchFamily="18" charset="0"/>
                <a:ea typeface="標楷體" pitchFamily="65" charset="-120"/>
              </a:rPr>
              <a:t>放棄 </a:t>
            </a:r>
            <a:r>
              <a:rPr lang="en-US" altLang="zh-TW" sz="2000" b="1">
                <a:solidFill>
                  <a:srgbClr val="FF0066"/>
                </a:solidFill>
                <a:latin typeface="Times New Roman" pitchFamily="18" charset="0"/>
              </a:rPr>
              <a:t>H </a:t>
            </a:r>
            <a:r>
              <a:rPr lang="en-US" altLang="zh-TW" sz="2000" b="1" baseline="-30000">
                <a:solidFill>
                  <a:srgbClr val="FF0066"/>
                </a:solidFill>
                <a:latin typeface="Times New Roman" pitchFamily="18" charset="0"/>
              </a:rPr>
              <a:t>0</a:t>
            </a:r>
            <a:r>
              <a:rPr lang="en-US" altLang="zh-TW" sz="2000" b="1">
                <a:solidFill>
                  <a:srgbClr val="FF0066"/>
                </a:solidFill>
                <a:latin typeface="Times New Roman" pitchFamily="18" charset="0"/>
              </a:rPr>
              <a:t> | H </a:t>
            </a:r>
            <a:r>
              <a:rPr lang="en-US" altLang="zh-TW" sz="2000" b="1" baseline="-30000">
                <a:solidFill>
                  <a:srgbClr val="FF0066"/>
                </a:solidFill>
                <a:latin typeface="Times New Roman" pitchFamily="18" charset="0"/>
              </a:rPr>
              <a:t>0</a:t>
            </a:r>
            <a:r>
              <a:rPr lang="en-US" altLang="zh-TW" sz="2000" b="1">
                <a:latin typeface="Times New Roman" pitchFamily="18" charset="0"/>
              </a:rPr>
              <a:t> </a:t>
            </a:r>
            <a:r>
              <a:rPr lang="zh-TW" altLang="en-US" sz="2000" b="1">
                <a:latin typeface="Times New Roman" pitchFamily="18" charset="0"/>
                <a:ea typeface="標楷體" pitchFamily="65" charset="-120"/>
              </a:rPr>
              <a:t>為真 </a:t>
            </a:r>
            <a:r>
              <a:rPr lang="en-US" altLang="zh-TW" sz="2000" b="1">
                <a:latin typeface="Times New Roman" pitchFamily="18" charset="0"/>
              </a:rPr>
              <a:t>)</a:t>
            </a:r>
          </a:p>
        </p:txBody>
      </p:sp>
      <p:sp>
        <p:nvSpPr>
          <p:cNvPr id="175764" name="Text Box 660"/>
          <p:cNvSpPr txBox="1">
            <a:spLocks noChangeArrowheads="1"/>
          </p:cNvSpPr>
          <p:nvPr/>
        </p:nvSpPr>
        <p:spPr bwMode="auto">
          <a:xfrm>
            <a:off x="1698625" y="3035300"/>
            <a:ext cx="5688013" cy="396875"/>
          </a:xfrm>
          <a:prstGeom prst="rect">
            <a:avLst/>
          </a:prstGeom>
          <a:noFill/>
          <a:ln w="9525" algn="ctr">
            <a:noFill/>
            <a:miter lim="800000"/>
            <a:headEnd/>
            <a:tailEnd/>
          </a:ln>
        </p:spPr>
        <p:txBody>
          <a:bodyPr>
            <a:spAutoFit/>
          </a:bodyPr>
          <a:lstStyle/>
          <a:p>
            <a:pPr>
              <a:spcBef>
                <a:spcPct val="50000"/>
              </a:spcBef>
            </a:pPr>
            <a:r>
              <a:rPr lang="en-US" altLang="zh-TW" sz="2000" b="1">
                <a:solidFill>
                  <a:srgbClr val="FF0066"/>
                </a:solidFill>
                <a:latin typeface="Times New Roman" pitchFamily="18" charset="0"/>
              </a:rPr>
              <a:t>P ( II ) = P </a:t>
            </a:r>
            <a:r>
              <a:rPr lang="en-US" altLang="zh-TW" sz="2000" b="1">
                <a:latin typeface="Times New Roman" pitchFamily="18" charset="0"/>
              </a:rPr>
              <a:t>( </a:t>
            </a:r>
            <a:r>
              <a:rPr lang="zh-TW" altLang="en-US" sz="2000" b="1">
                <a:latin typeface="Times New Roman" pitchFamily="18" charset="0"/>
                <a:ea typeface="標楷體" pitchFamily="65" charset="-120"/>
              </a:rPr>
              <a:t>型</a:t>
            </a:r>
            <a:r>
              <a:rPr lang="zh-TW" altLang="en-US" sz="2000" b="1">
                <a:solidFill>
                  <a:srgbClr val="FF0066"/>
                </a:solidFill>
                <a:latin typeface="Times New Roman" pitchFamily="18" charset="0"/>
                <a:ea typeface="標楷體" pitchFamily="65" charset="-120"/>
              </a:rPr>
              <a:t> </a:t>
            </a:r>
            <a:r>
              <a:rPr lang="en-US" altLang="zh-TW" sz="2000" b="1">
                <a:solidFill>
                  <a:srgbClr val="FF0066"/>
                </a:solidFill>
                <a:latin typeface="Times New Roman" pitchFamily="18" charset="0"/>
              </a:rPr>
              <a:t>II </a:t>
            </a:r>
            <a:r>
              <a:rPr lang="zh-TW" altLang="en-US" sz="2000" b="1">
                <a:latin typeface="Times New Roman" pitchFamily="18" charset="0"/>
                <a:ea typeface="標楷體" pitchFamily="65" charset="-120"/>
              </a:rPr>
              <a:t>誤差 </a:t>
            </a:r>
            <a:r>
              <a:rPr lang="en-US" altLang="zh-TW" sz="2000" b="1">
                <a:latin typeface="Times New Roman" pitchFamily="18" charset="0"/>
              </a:rPr>
              <a:t>)</a:t>
            </a:r>
            <a:r>
              <a:rPr lang="en-US" altLang="zh-TW" sz="2000" b="1">
                <a:solidFill>
                  <a:srgbClr val="FF0066"/>
                </a:solidFill>
                <a:latin typeface="Times New Roman" pitchFamily="18" charset="0"/>
              </a:rPr>
              <a:t> = P</a:t>
            </a:r>
            <a:r>
              <a:rPr lang="en-US" altLang="zh-TW" sz="2000" b="1">
                <a:latin typeface="Times New Roman" pitchFamily="18" charset="0"/>
              </a:rPr>
              <a:t> ( </a:t>
            </a:r>
            <a:r>
              <a:rPr lang="zh-TW" altLang="en-US" sz="2000" b="1">
                <a:latin typeface="Times New Roman" pitchFamily="18" charset="0"/>
                <a:ea typeface="標楷體" pitchFamily="65" charset="-120"/>
              </a:rPr>
              <a:t>接受 </a:t>
            </a:r>
            <a:r>
              <a:rPr lang="en-US" altLang="zh-TW" sz="2000" b="1">
                <a:solidFill>
                  <a:srgbClr val="FF0066"/>
                </a:solidFill>
                <a:latin typeface="Times New Roman" pitchFamily="18" charset="0"/>
              </a:rPr>
              <a:t>H </a:t>
            </a:r>
            <a:r>
              <a:rPr lang="en-US" altLang="zh-TW" sz="2000" b="1" baseline="-30000">
                <a:solidFill>
                  <a:srgbClr val="FF0066"/>
                </a:solidFill>
                <a:latin typeface="Times New Roman" pitchFamily="18" charset="0"/>
              </a:rPr>
              <a:t>0</a:t>
            </a:r>
            <a:r>
              <a:rPr lang="en-US" altLang="zh-TW" sz="2000" b="1">
                <a:solidFill>
                  <a:srgbClr val="FF0066"/>
                </a:solidFill>
                <a:latin typeface="Times New Roman" pitchFamily="18" charset="0"/>
              </a:rPr>
              <a:t> | H </a:t>
            </a:r>
            <a:r>
              <a:rPr lang="en-US" altLang="zh-TW" sz="2000" b="1" baseline="-30000">
                <a:solidFill>
                  <a:srgbClr val="FF0066"/>
                </a:solidFill>
                <a:latin typeface="Times New Roman" pitchFamily="18" charset="0"/>
              </a:rPr>
              <a:t>0</a:t>
            </a:r>
            <a:r>
              <a:rPr lang="en-US" altLang="zh-TW" sz="2000" b="1">
                <a:latin typeface="Times New Roman" pitchFamily="18" charset="0"/>
              </a:rPr>
              <a:t> </a:t>
            </a:r>
            <a:r>
              <a:rPr lang="zh-TW" altLang="en-US" sz="2000" b="1">
                <a:latin typeface="Times New Roman" pitchFamily="18" charset="0"/>
                <a:ea typeface="標楷體" pitchFamily="65" charset="-120"/>
              </a:rPr>
              <a:t>為假 </a:t>
            </a:r>
            <a:r>
              <a:rPr lang="en-US" altLang="zh-TW" sz="2000" b="1">
                <a:latin typeface="Times New Roman" pitchFamily="18" charset="0"/>
              </a:rPr>
              <a:t>)</a:t>
            </a:r>
          </a:p>
        </p:txBody>
      </p:sp>
      <p:sp>
        <p:nvSpPr>
          <p:cNvPr id="175765" name="Text Box 661"/>
          <p:cNvSpPr txBox="1">
            <a:spLocks noChangeArrowheads="1"/>
          </p:cNvSpPr>
          <p:nvPr/>
        </p:nvSpPr>
        <p:spPr bwMode="auto">
          <a:xfrm>
            <a:off x="1301750" y="5011738"/>
            <a:ext cx="2179638" cy="457200"/>
          </a:xfrm>
          <a:prstGeom prst="rect">
            <a:avLst/>
          </a:prstGeom>
          <a:noFill/>
          <a:ln w="9525" algn="ctr">
            <a:noFill/>
            <a:miter lim="800000"/>
            <a:headEnd/>
            <a:tailEnd/>
          </a:ln>
        </p:spPr>
        <p:txBody>
          <a:bodyPr>
            <a:spAutoFit/>
          </a:bodyPr>
          <a:lstStyle/>
          <a:p>
            <a:pPr>
              <a:buFontTx/>
              <a:buBlip>
                <a:blip r:embed="rId6"/>
              </a:buBlip>
            </a:pPr>
            <a:r>
              <a:rPr lang="en-US" altLang="zh-TW">
                <a:ea typeface="標楷體" pitchFamily="65" charset="-120"/>
              </a:rPr>
              <a:t>  </a:t>
            </a:r>
            <a:r>
              <a:rPr lang="zh-TW" altLang="en-US" b="1">
                <a:solidFill>
                  <a:srgbClr val="008000"/>
                </a:solidFill>
                <a:ea typeface="華康粗黑體" pitchFamily="49" charset="-120"/>
              </a:rPr>
              <a:t>顯著水準：</a:t>
            </a:r>
          </a:p>
        </p:txBody>
      </p:sp>
      <p:sp>
        <p:nvSpPr>
          <p:cNvPr id="175766" name="Text Box 662"/>
          <p:cNvSpPr txBox="1">
            <a:spLocks noChangeArrowheads="1"/>
          </p:cNvSpPr>
          <p:nvPr/>
        </p:nvSpPr>
        <p:spPr bwMode="auto">
          <a:xfrm>
            <a:off x="3267075" y="5021263"/>
            <a:ext cx="5199063" cy="396875"/>
          </a:xfrm>
          <a:prstGeom prst="rect">
            <a:avLst/>
          </a:prstGeom>
          <a:noFill/>
          <a:ln w="9525" algn="ctr">
            <a:noFill/>
            <a:miter lim="800000"/>
            <a:headEnd/>
            <a:tailEnd/>
          </a:ln>
        </p:spPr>
        <p:txBody>
          <a:bodyPr>
            <a:spAutoFit/>
          </a:bodyPr>
          <a:lstStyle/>
          <a:p>
            <a:pPr>
              <a:spcBef>
                <a:spcPct val="50000"/>
              </a:spcBef>
            </a:pPr>
            <a:r>
              <a:rPr lang="zh-TW" altLang="en-US" sz="2000" b="1">
                <a:latin typeface="Times New Roman" pitchFamily="18" charset="0"/>
                <a:ea typeface="標楷體" pitchFamily="65" charset="-120"/>
              </a:rPr>
              <a:t>顯著水準</a:t>
            </a:r>
            <a:r>
              <a:rPr lang="el-GR" altLang="zh-TW" sz="2000" b="1">
                <a:solidFill>
                  <a:srgbClr val="FF0066"/>
                </a:solidFill>
                <a:latin typeface="Times New Roman" pitchFamily="18" charset="0"/>
                <a:cs typeface="Arial" charset="0"/>
              </a:rPr>
              <a:t>α</a:t>
            </a:r>
            <a:r>
              <a:rPr lang="en-US" altLang="zh-TW" sz="2000" b="1">
                <a:solidFill>
                  <a:srgbClr val="FF0066"/>
                </a:solidFill>
                <a:latin typeface="Times New Roman" pitchFamily="18" charset="0"/>
                <a:cs typeface="Arial" charset="0"/>
              </a:rPr>
              <a:t> = max </a:t>
            </a:r>
            <a:r>
              <a:rPr lang="en-US" altLang="zh-TW" sz="2000" b="1" i="1">
                <a:solidFill>
                  <a:srgbClr val="FF0066"/>
                </a:solidFill>
                <a:latin typeface="Times New Roman" pitchFamily="18" charset="0"/>
                <a:cs typeface="Arial" charset="0"/>
              </a:rPr>
              <a:t>P</a:t>
            </a:r>
            <a:r>
              <a:rPr lang="en-US" altLang="zh-TW" sz="2000" b="1">
                <a:solidFill>
                  <a:srgbClr val="FF0066"/>
                </a:solidFill>
                <a:latin typeface="Times New Roman" pitchFamily="18" charset="0"/>
                <a:cs typeface="Arial" charset="0"/>
              </a:rPr>
              <a:t> </a:t>
            </a:r>
            <a:r>
              <a:rPr lang="en-US" altLang="zh-TW" sz="2000" b="1">
                <a:solidFill>
                  <a:schemeClr val="tx2"/>
                </a:solidFill>
                <a:latin typeface="Times New Roman" pitchFamily="18" charset="0"/>
                <a:cs typeface="Arial" charset="0"/>
              </a:rPr>
              <a:t>( </a:t>
            </a:r>
            <a:r>
              <a:rPr lang="zh-TW" altLang="en-US" sz="2000" b="1">
                <a:solidFill>
                  <a:schemeClr val="tx2"/>
                </a:solidFill>
                <a:latin typeface="Times New Roman" pitchFamily="18" charset="0"/>
                <a:ea typeface="標楷體" pitchFamily="65" charset="-120"/>
                <a:cs typeface="Arial" charset="0"/>
              </a:rPr>
              <a:t>型</a:t>
            </a:r>
            <a:r>
              <a:rPr lang="zh-TW" altLang="en-US" sz="2000" b="1">
                <a:solidFill>
                  <a:srgbClr val="FF0066"/>
                </a:solidFill>
                <a:latin typeface="Times New Roman" pitchFamily="18" charset="0"/>
                <a:cs typeface="Arial" charset="0"/>
              </a:rPr>
              <a:t> </a:t>
            </a:r>
            <a:r>
              <a:rPr lang="en-US" altLang="zh-TW" sz="2000" b="1">
                <a:solidFill>
                  <a:srgbClr val="FF0066"/>
                </a:solidFill>
                <a:latin typeface="Times New Roman" pitchFamily="18" charset="0"/>
                <a:cs typeface="Arial" charset="0"/>
              </a:rPr>
              <a:t>I</a:t>
            </a:r>
            <a:r>
              <a:rPr lang="en-US" altLang="zh-TW" sz="2000" b="1">
                <a:solidFill>
                  <a:schemeClr val="tx2"/>
                </a:solidFill>
                <a:latin typeface="Times New Roman" pitchFamily="18" charset="0"/>
                <a:cs typeface="Arial" charset="0"/>
              </a:rPr>
              <a:t> </a:t>
            </a:r>
            <a:r>
              <a:rPr lang="zh-TW" altLang="en-US" sz="2000" b="1">
                <a:solidFill>
                  <a:schemeClr val="tx2"/>
                </a:solidFill>
                <a:latin typeface="Times New Roman" pitchFamily="18" charset="0"/>
                <a:ea typeface="標楷體" pitchFamily="65" charset="-120"/>
              </a:rPr>
              <a:t>誤差</a:t>
            </a:r>
            <a:r>
              <a:rPr lang="zh-TW" altLang="en-US" sz="2000" b="1">
                <a:solidFill>
                  <a:schemeClr val="tx2"/>
                </a:solidFill>
                <a:latin typeface="Times New Roman" pitchFamily="18" charset="0"/>
              </a:rPr>
              <a:t> </a:t>
            </a:r>
            <a:r>
              <a:rPr lang="en-US" altLang="zh-TW" sz="2000" b="1">
                <a:solidFill>
                  <a:schemeClr val="tx2"/>
                </a:solidFill>
                <a:latin typeface="Times New Roman" pitchFamily="18" charset="0"/>
              </a:rPr>
              <a:t>)</a:t>
            </a:r>
            <a:r>
              <a:rPr lang="en-US" altLang="zh-TW" sz="2000" b="1">
                <a:solidFill>
                  <a:srgbClr val="FF0066"/>
                </a:solidFill>
                <a:latin typeface="Times New Roman" pitchFamily="18" charset="0"/>
              </a:rPr>
              <a:t> = max </a:t>
            </a:r>
            <a:r>
              <a:rPr lang="en-US" altLang="zh-TW" sz="2000" b="1" i="1">
                <a:solidFill>
                  <a:srgbClr val="FF0066"/>
                </a:solidFill>
                <a:latin typeface="Times New Roman" pitchFamily="18" charset="0"/>
              </a:rPr>
              <a:t>P</a:t>
            </a:r>
            <a:r>
              <a:rPr lang="en-US" altLang="zh-TW" sz="2000" b="1">
                <a:solidFill>
                  <a:srgbClr val="FF0066"/>
                </a:solidFill>
                <a:latin typeface="Times New Roman" pitchFamily="18" charset="0"/>
              </a:rPr>
              <a:t> (I)</a:t>
            </a:r>
            <a:endParaRPr lang="el-GR" altLang="zh-TW" sz="2000" b="1">
              <a:solidFill>
                <a:srgbClr val="FF0066"/>
              </a:solidFill>
              <a:latin typeface="Times New Roman" pitchFamily="18" charset="0"/>
            </a:endParaRPr>
          </a:p>
        </p:txBody>
      </p:sp>
      <p:sp>
        <p:nvSpPr>
          <p:cNvPr id="175767" name="Text Box 663"/>
          <p:cNvSpPr txBox="1">
            <a:spLocks noChangeArrowheads="1"/>
          </p:cNvSpPr>
          <p:nvPr/>
        </p:nvSpPr>
        <p:spPr bwMode="auto">
          <a:xfrm>
            <a:off x="1758950" y="5519738"/>
            <a:ext cx="5513388" cy="396875"/>
          </a:xfrm>
          <a:prstGeom prst="rect">
            <a:avLst/>
          </a:prstGeom>
          <a:noFill/>
          <a:ln w="9525" algn="ctr">
            <a:noFill/>
            <a:miter lim="800000"/>
            <a:headEnd/>
            <a:tailEnd/>
          </a:ln>
        </p:spPr>
        <p:txBody>
          <a:bodyPr>
            <a:spAutoFit/>
          </a:bodyPr>
          <a:lstStyle/>
          <a:p>
            <a:pPr>
              <a:spcBef>
                <a:spcPct val="50000"/>
              </a:spcBef>
            </a:pPr>
            <a:r>
              <a:rPr lang="en-US" altLang="zh-TW" sz="2000" b="1">
                <a:solidFill>
                  <a:srgbClr val="660066"/>
                </a:solidFill>
                <a:latin typeface="Times New Roman" pitchFamily="18" charset="0"/>
                <a:ea typeface="標楷體" pitchFamily="65" charset="-120"/>
              </a:rPr>
              <a:t>1.</a:t>
            </a:r>
            <a:r>
              <a:rPr lang="en-US" altLang="zh-TW" sz="2000" b="1">
                <a:latin typeface="Times New Roman" pitchFamily="18" charset="0"/>
                <a:ea typeface="標楷體" pitchFamily="65" charset="-120"/>
              </a:rPr>
              <a:t>  </a:t>
            </a:r>
            <a:r>
              <a:rPr lang="zh-TW" altLang="en-US" sz="2000" b="1">
                <a:latin typeface="Times New Roman" pitchFamily="18" charset="0"/>
                <a:ea typeface="標楷體" pitchFamily="65" charset="-120"/>
              </a:rPr>
              <a:t>當</a:t>
            </a:r>
            <a:r>
              <a:rPr lang="el-GR" altLang="zh-TW" sz="2000" b="1">
                <a:solidFill>
                  <a:srgbClr val="FF0066"/>
                </a:solidFill>
                <a:latin typeface="Times New Roman" pitchFamily="18" charset="0"/>
              </a:rPr>
              <a:t>α</a:t>
            </a:r>
            <a:r>
              <a:rPr lang="en-US" altLang="zh-TW" sz="2000">
                <a:solidFill>
                  <a:srgbClr val="FF0066"/>
                </a:solidFill>
                <a:latin typeface="Times New Roman" pitchFamily="18" charset="0"/>
              </a:rPr>
              <a:t> </a:t>
            </a:r>
            <a:r>
              <a:rPr lang="en-US" altLang="zh-TW" sz="2000" b="1">
                <a:solidFill>
                  <a:srgbClr val="FF0066"/>
                </a:solidFill>
                <a:latin typeface="Times New Roman" pitchFamily="18" charset="0"/>
                <a:ea typeface="標楷體" pitchFamily="65" charset="-120"/>
              </a:rPr>
              <a:t>= 0.01 </a:t>
            </a:r>
            <a:r>
              <a:rPr lang="zh-TW" altLang="en-US" sz="2000" b="1">
                <a:latin typeface="Times New Roman" pitchFamily="18" charset="0"/>
                <a:ea typeface="標楷體" pitchFamily="65" charset="-120"/>
              </a:rPr>
              <a:t>時，放棄 </a:t>
            </a:r>
            <a:r>
              <a:rPr lang="en-US" altLang="zh-TW" sz="2000" b="1">
                <a:solidFill>
                  <a:srgbClr val="FF0066"/>
                </a:solidFill>
                <a:latin typeface="Times New Roman" pitchFamily="18" charset="0"/>
                <a:ea typeface="標楷體" pitchFamily="65" charset="-120"/>
              </a:rPr>
              <a:t>H </a:t>
            </a:r>
            <a:r>
              <a:rPr lang="en-US" altLang="zh-TW" sz="2000" b="1" baseline="-30000">
                <a:solidFill>
                  <a:srgbClr val="FF0066"/>
                </a:solidFill>
                <a:latin typeface="Times New Roman" pitchFamily="18" charset="0"/>
                <a:ea typeface="標楷體" pitchFamily="65" charset="-120"/>
              </a:rPr>
              <a:t>0</a:t>
            </a:r>
            <a:r>
              <a:rPr lang="zh-TW" altLang="en-US" sz="2000" b="1">
                <a:latin typeface="Times New Roman" pitchFamily="18" charset="0"/>
                <a:ea typeface="標楷體" pitchFamily="65" charset="-120"/>
              </a:rPr>
              <a:t>，稱為 “</a:t>
            </a:r>
            <a:r>
              <a:rPr lang="zh-TW" altLang="en-US" sz="2000" b="1">
                <a:solidFill>
                  <a:srgbClr val="0066FF"/>
                </a:solidFill>
                <a:latin typeface="Times New Roman" pitchFamily="18" charset="0"/>
                <a:ea typeface="標楷體" pitchFamily="65" charset="-120"/>
              </a:rPr>
              <a:t>非常顯著</a:t>
            </a:r>
            <a:r>
              <a:rPr lang="zh-TW" altLang="en-US" sz="2000" b="1">
                <a:latin typeface="Times New Roman" pitchFamily="18" charset="0"/>
                <a:ea typeface="標楷體" pitchFamily="65" charset="-120"/>
              </a:rPr>
              <a:t>”</a:t>
            </a:r>
          </a:p>
        </p:txBody>
      </p:sp>
      <p:sp>
        <p:nvSpPr>
          <p:cNvPr id="175768" name="Text Box 664"/>
          <p:cNvSpPr txBox="1">
            <a:spLocks noChangeArrowheads="1"/>
          </p:cNvSpPr>
          <p:nvPr/>
        </p:nvSpPr>
        <p:spPr bwMode="auto">
          <a:xfrm>
            <a:off x="1758950" y="5911850"/>
            <a:ext cx="5218113" cy="396875"/>
          </a:xfrm>
          <a:prstGeom prst="rect">
            <a:avLst/>
          </a:prstGeom>
          <a:noFill/>
          <a:ln w="9525" algn="ctr">
            <a:noFill/>
            <a:miter lim="800000"/>
            <a:headEnd/>
            <a:tailEnd/>
          </a:ln>
        </p:spPr>
        <p:txBody>
          <a:bodyPr>
            <a:spAutoFit/>
          </a:bodyPr>
          <a:lstStyle/>
          <a:p>
            <a:pPr>
              <a:spcBef>
                <a:spcPct val="50000"/>
              </a:spcBef>
            </a:pPr>
            <a:r>
              <a:rPr lang="en-US" altLang="zh-TW" sz="2000" b="1">
                <a:solidFill>
                  <a:srgbClr val="660066"/>
                </a:solidFill>
                <a:latin typeface="Times New Roman" pitchFamily="18" charset="0"/>
                <a:ea typeface="標楷體" pitchFamily="65" charset="-120"/>
              </a:rPr>
              <a:t>2.</a:t>
            </a:r>
            <a:r>
              <a:rPr lang="en-US" altLang="zh-TW" sz="2000" b="1">
                <a:latin typeface="Times New Roman" pitchFamily="18" charset="0"/>
                <a:ea typeface="標楷體" pitchFamily="65" charset="-120"/>
              </a:rPr>
              <a:t>  </a:t>
            </a:r>
            <a:r>
              <a:rPr lang="zh-TW" altLang="en-US" sz="2000" b="1">
                <a:latin typeface="Times New Roman" pitchFamily="18" charset="0"/>
                <a:ea typeface="標楷體" pitchFamily="65" charset="-120"/>
              </a:rPr>
              <a:t>當</a:t>
            </a:r>
            <a:r>
              <a:rPr lang="el-GR" altLang="zh-TW" sz="2000" b="1">
                <a:solidFill>
                  <a:srgbClr val="FF0066"/>
                </a:solidFill>
                <a:latin typeface="Times New Roman" pitchFamily="18" charset="0"/>
              </a:rPr>
              <a:t>α</a:t>
            </a:r>
            <a:r>
              <a:rPr lang="en-US" altLang="zh-TW" sz="2000">
                <a:solidFill>
                  <a:srgbClr val="FF0066"/>
                </a:solidFill>
                <a:latin typeface="Times New Roman" pitchFamily="18" charset="0"/>
              </a:rPr>
              <a:t> </a:t>
            </a:r>
            <a:r>
              <a:rPr lang="en-US" altLang="zh-TW" sz="2000" b="1">
                <a:solidFill>
                  <a:srgbClr val="FF0066"/>
                </a:solidFill>
                <a:latin typeface="Times New Roman" pitchFamily="18" charset="0"/>
                <a:ea typeface="標楷體" pitchFamily="65" charset="-120"/>
              </a:rPr>
              <a:t>= 0.05 </a:t>
            </a:r>
            <a:r>
              <a:rPr lang="zh-TW" altLang="en-US" sz="2000" b="1">
                <a:latin typeface="Times New Roman" pitchFamily="18" charset="0"/>
                <a:ea typeface="標楷體" pitchFamily="65" charset="-120"/>
              </a:rPr>
              <a:t>之下，放棄 </a:t>
            </a:r>
            <a:r>
              <a:rPr lang="en-US" altLang="zh-TW" sz="2000" b="1">
                <a:solidFill>
                  <a:srgbClr val="FF0066"/>
                </a:solidFill>
                <a:latin typeface="Times New Roman" pitchFamily="18" charset="0"/>
                <a:ea typeface="標楷體" pitchFamily="65" charset="-120"/>
              </a:rPr>
              <a:t>H </a:t>
            </a:r>
            <a:r>
              <a:rPr lang="en-US" altLang="zh-TW" sz="2000" b="1" baseline="-30000">
                <a:solidFill>
                  <a:srgbClr val="FF0066"/>
                </a:solidFill>
                <a:latin typeface="Times New Roman" pitchFamily="18" charset="0"/>
                <a:ea typeface="標楷體" pitchFamily="65" charset="-120"/>
              </a:rPr>
              <a:t>0</a:t>
            </a:r>
            <a:r>
              <a:rPr lang="zh-TW" altLang="en-US" sz="2000" b="1">
                <a:latin typeface="Times New Roman" pitchFamily="18" charset="0"/>
                <a:ea typeface="標楷體" pitchFamily="65" charset="-120"/>
              </a:rPr>
              <a:t>，稱為 “</a:t>
            </a:r>
            <a:r>
              <a:rPr lang="zh-TW" altLang="en-US" sz="2000" b="1">
                <a:solidFill>
                  <a:srgbClr val="0066FF"/>
                </a:solidFill>
                <a:latin typeface="Times New Roman" pitchFamily="18" charset="0"/>
                <a:ea typeface="標楷體" pitchFamily="65" charset="-120"/>
              </a:rPr>
              <a:t>顯著</a:t>
            </a:r>
            <a:r>
              <a:rPr lang="zh-TW" altLang="en-US" sz="2000" b="1">
                <a:latin typeface="Times New Roman" pitchFamily="18" charset="0"/>
                <a:ea typeface="標楷體" pitchFamily="65" charset="-120"/>
              </a:rPr>
              <a:t>”</a:t>
            </a:r>
          </a:p>
        </p:txBody>
      </p:sp>
      <p:sp>
        <p:nvSpPr>
          <p:cNvPr id="19" name="Rectangle 31"/>
          <p:cNvSpPr>
            <a:spLocks noChangeArrowheads="1"/>
          </p:cNvSpPr>
          <p:nvPr/>
        </p:nvSpPr>
        <p:spPr bwMode="auto">
          <a:xfrm>
            <a:off x="0" y="6572250"/>
            <a:ext cx="3786188" cy="285750"/>
          </a:xfrm>
          <a:prstGeom prst="rect">
            <a:avLst/>
          </a:prstGeom>
          <a:noFill/>
          <a:ln w="9525">
            <a:noFill/>
            <a:miter lim="800000"/>
            <a:headEnd/>
            <a:tailEnd/>
          </a:ln>
          <a:effectLst>
            <a:outerShdw dist="17961" dir="2700000" algn="ctr" rotWithShape="0">
              <a:schemeClr val="tx1"/>
            </a:outerShdw>
          </a:effectLst>
        </p:spPr>
        <p:txBody>
          <a:bodyPr anchor="ctr"/>
          <a:lstStyle/>
          <a:p>
            <a:pPr>
              <a:defRPr/>
            </a:pPr>
            <a:r>
              <a:rPr lang="zh-TW" altLang="en-US" sz="1400" dirty="0">
                <a:solidFill>
                  <a:srgbClr val="0000FF"/>
                </a:solidFill>
                <a:latin typeface="標楷體" pitchFamily="65" charset="-120"/>
                <a:ea typeface="標楷體" pitchFamily="65" charset="-120"/>
              </a:rPr>
              <a:t>江建良編著，統計學，</a:t>
            </a:r>
            <a:r>
              <a:rPr lang="zh-TW" altLang="en-US" sz="1400" dirty="0">
                <a:solidFill>
                  <a:srgbClr val="000000"/>
                </a:solidFill>
                <a:latin typeface="標楷體" pitchFamily="65" charset="-120"/>
                <a:ea typeface="標楷體" pitchFamily="65" charset="-120"/>
              </a:rPr>
              <a:t>普林斯頓國際有限公司</a:t>
            </a:r>
            <a:r>
              <a:rPr lang="zh-TW" altLang="en-US" sz="1400" dirty="0">
                <a:solidFill>
                  <a:srgbClr val="0000FF"/>
                </a:solidFill>
                <a:latin typeface="標楷體" pitchFamily="65" charset="-120"/>
                <a:ea typeface="標楷體" pitchFamily="65" charset="-120"/>
              </a:rPr>
              <a:t> </a:t>
            </a:r>
          </a:p>
        </p:txBody>
      </p:sp>
      <p:sp>
        <p:nvSpPr>
          <p:cNvPr id="16" name="投影片編號版面配置區 15"/>
          <p:cNvSpPr>
            <a:spLocks noGrp="1"/>
          </p:cNvSpPr>
          <p:nvPr>
            <p:ph type="sldNum" sz="quarter" idx="12"/>
          </p:nvPr>
        </p:nvSpPr>
        <p:spPr/>
        <p:txBody>
          <a:bodyPr/>
          <a:lstStyle/>
          <a:p>
            <a:pPr>
              <a:defRPr/>
            </a:pPr>
            <a:fld id="{6495B511-661D-4961-8C2C-C5D36362DB34}" type="slidenum">
              <a:rPr lang="zh-TW" altLang="en-US" smtClean="0"/>
              <a:pPr>
                <a:defRPr/>
              </a:pPr>
              <a:t>56</a:t>
            </a:fld>
            <a:endParaRPr lang="en-US" altLang="zh-TW"/>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5741"/>
                                        </p:tgtEl>
                                        <p:attrNameLst>
                                          <p:attrName>style.visibility</p:attrName>
                                        </p:attrNameLst>
                                      </p:cBhvr>
                                      <p:to>
                                        <p:strVal val="visible"/>
                                      </p:to>
                                    </p:set>
                                    <p:animEffect transition="in" filter="blinds(horizontal)">
                                      <p:cBhvr>
                                        <p:cTn id="7" dur="500"/>
                                        <p:tgtEl>
                                          <p:spTgt spid="175741"/>
                                        </p:tgtEl>
                                      </p:cBhvr>
                                    </p:animEffect>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75740"/>
                                        </p:tgtEl>
                                        <p:attrNameLst>
                                          <p:attrName>style.visibility</p:attrName>
                                        </p:attrNameLst>
                                      </p:cBhvr>
                                      <p:to>
                                        <p:strVal val="visible"/>
                                      </p:to>
                                    </p:set>
                                    <p:anim calcmode="lin" valueType="num">
                                      <p:cBhvr additive="base">
                                        <p:cTn id="11" dur="500" fill="hold"/>
                                        <p:tgtEl>
                                          <p:spTgt spid="175740"/>
                                        </p:tgtEl>
                                        <p:attrNameLst>
                                          <p:attrName>ppt_x</p:attrName>
                                        </p:attrNameLst>
                                      </p:cBhvr>
                                      <p:tavLst>
                                        <p:tav tm="0">
                                          <p:val>
                                            <p:strVal val="0-#ppt_w/2"/>
                                          </p:val>
                                        </p:tav>
                                        <p:tav tm="100000">
                                          <p:val>
                                            <p:strVal val="#ppt_x"/>
                                          </p:val>
                                        </p:tav>
                                      </p:tavLst>
                                    </p:anim>
                                    <p:anim calcmode="lin" valueType="num">
                                      <p:cBhvr additive="base">
                                        <p:cTn id="12" dur="500" fill="hold"/>
                                        <p:tgtEl>
                                          <p:spTgt spid="17574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suction.wav"/>
                                        </p:tgtEl>
                                      </p:cMediaNode>
                                    </p:audio>
                                  </p:sub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75763"/>
                                        </p:tgtEl>
                                        <p:attrNameLst>
                                          <p:attrName>style.visibility</p:attrName>
                                        </p:attrNameLst>
                                      </p:cBhvr>
                                      <p:to>
                                        <p:strVal val="visible"/>
                                      </p:to>
                                    </p:set>
                                    <p:animEffect transition="in" filter="wipe(left)">
                                      <p:cBhvr>
                                        <p:cTn id="16" dur="500"/>
                                        <p:tgtEl>
                                          <p:spTgt spid="175763"/>
                                        </p:tgtEl>
                                      </p:cBhvr>
                                    </p:animEffect>
                                  </p:childTnLst>
                                  <p:subTnLst>
                                    <p:audio>
                                      <p:cMediaNode>
                                        <p:cTn display="0" masterRel="sameClick">
                                          <p:stCondLst>
                                            <p:cond evt="begin" delay="0">
                                              <p:tn val="14"/>
                                            </p:cond>
                                          </p:stCondLst>
                                          <p:endCondLst>
                                            <p:cond evt="onStopAudio" delay="0">
                                              <p:tgtEl>
                                                <p:sldTgt/>
                                              </p:tgtEl>
                                            </p:cond>
                                          </p:endCondLst>
                                        </p:cTn>
                                        <p:tgtEl>
                                          <p:sndTgt r:embed="rId4" name="type.wav"/>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75742"/>
                                        </p:tgtEl>
                                        <p:attrNameLst>
                                          <p:attrName>style.visibility</p:attrName>
                                        </p:attrNameLst>
                                      </p:cBhvr>
                                      <p:to>
                                        <p:strVal val="visible"/>
                                      </p:to>
                                    </p:set>
                                    <p:anim calcmode="lin" valueType="num">
                                      <p:cBhvr additive="base">
                                        <p:cTn id="21" dur="500" fill="hold"/>
                                        <p:tgtEl>
                                          <p:spTgt spid="175742"/>
                                        </p:tgtEl>
                                        <p:attrNameLst>
                                          <p:attrName>ppt_x</p:attrName>
                                        </p:attrNameLst>
                                      </p:cBhvr>
                                      <p:tavLst>
                                        <p:tav tm="0">
                                          <p:val>
                                            <p:strVal val="0-#ppt_w/2"/>
                                          </p:val>
                                        </p:tav>
                                        <p:tav tm="100000">
                                          <p:val>
                                            <p:strVal val="#ppt_x"/>
                                          </p:val>
                                        </p:tav>
                                      </p:tavLst>
                                    </p:anim>
                                    <p:anim calcmode="lin" valueType="num">
                                      <p:cBhvr additive="base">
                                        <p:cTn id="22" dur="500" fill="hold"/>
                                        <p:tgtEl>
                                          <p:spTgt spid="1757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suction.wav"/>
                                        </p:tgtEl>
                                      </p:cMediaNode>
                                    </p:audio>
                                  </p:sub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75764"/>
                                        </p:tgtEl>
                                        <p:attrNameLst>
                                          <p:attrName>style.visibility</p:attrName>
                                        </p:attrNameLst>
                                      </p:cBhvr>
                                      <p:to>
                                        <p:strVal val="visible"/>
                                      </p:to>
                                    </p:set>
                                    <p:animEffect transition="in" filter="wipe(left)">
                                      <p:cBhvr>
                                        <p:cTn id="26" dur="500"/>
                                        <p:tgtEl>
                                          <p:spTgt spid="175764"/>
                                        </p:tgtEl>
                                      </p:cBhvr>
                                    </p:animEffect>
                                  </p:childTnLst>
                                  <p:subTnLst>
                                    <p:audio>
                                      <p:cMediaNode>
                                        <p:cTn display="0" masterRel="sameClick">
                                          <p:stCondLst>
                                            <p:cond evt="begin" delay="0">
                                              <p:tn val="24"/>
                                            </p:cond>
                                          </p:stCondLst>
                                          <p:endCondLst>
                                            <p:cond evt="onStopAudio" delay="0">
                                              <p:tgtEl>
                                                <p:sldTgt/>
                                              </p:tgtEl>
                                            </p:cond>
                                          </p:endCondLst>
                                        </p:cTn>
                                        <p:tgtEl>
                                          <p:sndTgt r:embed="rId4" name="type.wav"/>
                                        </p:tgtEl>
                                      </p:cMediaNode>
                                    </p:audio>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5762"/>
                                        </p:tgtEl>
                                        <p:attrNameLst>
                                          <p:attrName>style.visibility</p:attrName>
                                        </p:attrNameLst>
                                      </p:cBhvr>
                                      <p:to>
                                        <p:strVal val="visible"/>
                                      </p:to>
                                    </p:set>
                                    <p:animEffect transition="in" filter="blinds(horizontal)">
                                      <p:cBhvr>
                                        <p:cTn id="31" dur="500"/>
                                        <p:tgtEl>
                                          <p:spTgt spid="175762"/>
                                        </p:tgtEl>
                                      </p:cBhvr>
                                    </p:animEffect>
                                  </p:childTnLst>
                                  <p:subTnLst>
                                    <p:audio>
                                      <p:cMediaNode>
                                        <p:cTn display="0" masterRel="sameClick">
                                          <p:stCondLst>
                                            <p:cond evt="begin" delay="0">
                                              <p:tn val="29"/>
                                            </p:cond>
                                          </p:stCondLst>
                                          <p:endCondLst>
                                            <p:cond evt="onStopAudio" delay="0">
                                              <p:tgtEl>
                                                <p:sldTgt/>
                                              </p:tgtEl>
                                            </p:cond>
                                          </p:endCondLst>
                                        </p:cTn>
                                        <p:tgtEl>
                                          <p:sndTgt r:embed="rId5" name="camera.wav"/>
                                        </p:tgtEl>
                                      </p:cMediaNode>
                                    </p:audio>
                                  </p:sub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175774"/>
                                        </p:tgtEl>
                                        <p:attrNameLst>
                                          <p:attrName>style.visibility</p:attrName>
                                        </p:attrNameLst>
                                      </p:cBhvr>
                                      <p:to>
                                        <p:strVal val="visible"/>
                                      </p:to>
                                    </p:set>
                                    <p:animEffect transition="in" filter="blinds(horizontal)">
                                      <p:cBhvr>
                                        <p:cTn id="35" dur="500"/>
                                        <p:tgtEl>
                                          <p:spTgt spid="175774"/>
                                        </p:tgtEl>
                                      </p:cBhvr>
                                    </p:animEffect>
                                  </p:childTnLst>
                                  <p:subTnLst>
                                    <p:audio>
                                      <p:cMediaNode>
                                        <p:cTn display="0" masterRel="sameClick">
                                          <p:stCondLst>
                                            <p:cond evt="begin" delay="0">
                                              <p:tn val="33"/>
                                            </p:cond>
                                          </p:stCondLst>
                                          <p:endCondLst>
                                            <p:cond evt="onStopAudio" delay="0">
                                              <p:tgtEl>
                                                <p:sldTgt/>
                                              </p:tgtEl>
                                            </p:cond>
                                          </p:endCondLst>
                                        </p:cTn>
                                        <p:tgtEl>
                                          <p:sndTgt r:embed="rId5" name="camera.wav"/>
                                        </p:tgtEl>
                                      </p:cMediaNode>
                                    </p:audio>
                                  </p:sub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75765"/>
                                        </p:tgtEl>
                                        <p:attrNameLst>
                                          <p:attrName>style.visibility</p:attrName>
                                        </p:attrNameLst>
                                      </p:cBhvr>
                                      <p:to>
                                        <p:strVal val="visible"/>
                                      </p:to>
                                    </p:set>
                                    <p:anim calcmode="lin" valueType="num">
                                      <p:cBhvr additive="base">
                                        <p:cTn id="40" dur="500" fill="hold"/>
                                        <p:tgtEl>
                                          <p:spTgt spid="175765"/>
                                        </p:tgtEl>
                                        <p:attrNameLst>
                                          <p:attrName>ppt_x</p:attrName>
                                        </p:attrNameLst>
                                      </p:cBhvr>
                                      <p:tavLst>
                                        <p:tav tm="0">
                                          <p:val>
                                            <p:strVal val="0-#ppt_w/2"/>
                                          </p:val>
                                        </p:tav>
                                        <p:tav tm="100000">
                                          <p:val>
                                            <p:strVal val="#ppt_x"/>
                                          </p:val>
                                        </p:tav>
                                      </p:tavLst>
                                    </p:anim>
                                    <p:anim calcmode="lin" valueType="num">
                                      <p:cBhvr additive="base">
                                        <p:cTn id="41" dur="500" fill="hold"/>
                                        <p:tgtEl>
                                          <p:spTgt spid="17576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3" name="suction.wav"/>
                                        </p:tgtEl>
                                      </p:cMediaNode>
                                    </p:audio>
                                  </p:sub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75766"/>
                                        </p:tgtEl>
                                        <p:attrNameLst>
                                          <p:attrName>style.visibility</p:attrName>
                                        </p:attrNameLst>
                                      </p:cBhvr>
                                      <p:to>
                                        <p:strVal val="visible"/>
                                      </p:to>
                                    </p:set>
                                    <p:animEffect transition="in" filter="wipe(left)">
                                      <p:cBhvr>
                                        <p:cTn id="45" dur="500"/>
                                        <p:tgtEl>
                                          <p:spTgt spid="175766"/>
                                        </p:tgtEl>
                                      </p:cBhvr>
                                    </p:animEffect>
                                  </p:childTnLst>
                                  <p:subTnLst>
                                    <p:audio>
                                      <p:cMediaNode>
                                        <p:cTn display="0" masterRel="sameClick">
                                          <p:stCondLst>
                                            <p:cond evt="begin" delay="0">
                                              <p:tn val="43"/>
                                            </p:cond>
                                          </p:stCondLst>
                                          <p:endCondLst>
                                            <p:cond evt="onStopAudio" delay="0">
                                              <p:tgtEl>
                                                <p:sldTgt/>
                                              </p:tgtEl>
                                            </p:cond>
                                          </p:endCondLst>
                                        </p:cTn>
                                        <p:tgtEl>
                                          <p:sndTgt r:embed="rId4" name="type.wav"/>
                                        </p:tgtEl>
                                      </p:cMediaNode>
                                    </p:audio>
                                  </p:sub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75767"/>
                                        </p:tgtEl>
                                        <p:attrNameLst>
                                          <p:attrName>style.visibility</p:attrName>
                                        </p:attrNameLst>
                                      </p:cBhvr>
                                      <p:to>
                                        <p:strVal val="visible"/>
                                      </p:to>
                                    </p:set>
                                    <p:animEffect transition="in" filter="wipe(left)">
                                      <p:cBhvr>
                                        <p:cTn id="49" dur="500"/>
                                        <p:tgtEl>
                                          <p:spTgt spid="175767"/>
                                        </p:tgtEl>
                                      </p:cBhvr>
                                    </p:animEffect>
                                  </p:childTnLst>
                                  <p:subTnLst>
                                    <p:audio>
                                      <p:cMediaNode>
                                        <p:cTn display="0" masterRel="sameClick">
                                          <p:stCondLst>
                                            <p:cond evt="begin" delay="0">
                                              <p:tn val="47"/>
                                            </p:cond>
                                          </p:stCondLst>
                                          <p:endCondLst>
                                            <p:cond evt="onStopAudio" delay="0">
                                              <p:tgtEl>
                                                <p:sldTgt/>
                                              </p:tgtEl>
                                            </p:cond>
                                          </p:endCondLst>
                                        </p:cTn>
                                        <p:tgtEl>
                                          <p:sndTgt r:embed="rId4" name="type.wav"/>
                                        </p:tgtEl>
                                      </p:cMediaNode>
                                    </p:audio>
                                  </p:subTnLst>
                                </p:cTn>
                              </p:par>
                            </p:childTnLst>
                          </p:cTn>
                        </p:par>
                        <p:par>
                          <p:cTn id="50" fill="hold">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175768"/>
                                        </p:tgtEl>
                                        <p:attrNameLst>
                                          <p:attrName>style.visibility</p:attrName>
                                        </p:attrNameLst>
                                      </p:cBhvr>
                                      <p:to>
                                        <p:strVal val="visible"/>
                                      </p:to>
                                    </p:set>
                                    <p:animEffect transition="in" filter="wipe(left)">
                                      <p:cBhvr>
                                        <p:cTn id="53" dur="500"/>
                                        <p:tgtEl>
                                          <p:spTgt spid="175768"/>
                                        </p:tgtEl>
                                      </p:cBhvr>
                                    </p:animEffect>
                                  </p:childTnLst>
                                  <p:subTnLst>
                                    <p:audio>
                                      <p:cMediaNode>
                                        <p:cTn display="0" masterRel="sameClick">
                                          <p:stCondLst>
                                            <p:cond evt="begin" delay="0">
                                              <p:tn val="51"/>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740" grpId="0"/>
      <p:bldP spid="175741" grpId="0"/>
      <p:bldP spid="175742" grpId="0"/>
      <p:bldP spid="175762" grpId="0"/>
      <p:bldP spid="175763" grpId="0"/>
      <p:bldP spid="175764" grpId="0"/>
      <p:bldP spid="175765" grpId="0"/>
      <p:bldP spid="175766" grpId="0"/>
      <p:bldP spid="175767" grpId="0"/>
      <p:bldP spid="17576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2"/>
          <p:cNvSpPr>
            <a:spLocks noGrp="1"/>
          </p:cNvSpPr>
          <p:nvPr>
            <p:ph type="sldNum" sz="quarter" idx="12"/>
          </p:nvPr>
        </p:nvSpPr>
        <p:spPr/>
        <p:txBody>
          <a:bodyPr/>
          <a:lstStyle/>
          <a:p>
            <a:pPr>
              <a:defRPr/>
            </a:pPr>
            <a:fld id="{96813889-F82D-4084-9C51-3B94F376206F}" type="slidenum">
              <a:rPr lang="zh-TW" altLang="en-US"/>
              <a:pPr>
                <a:defRPr/>
              </a:pPr>
              <a:t>57</a:t>
            </a:fld>
            <a:endParaRPr lang="en-US" altLang="zh-TW"/>
          </a:p>
        </p:txBody>
      </p:sp>
      <p:sp>
        <p:nvSpPr>
          <p:cNvPr id="539653" name="Rectangle 2"/>
          <p:cNvSpPr>
            <a:spLocks noGrp="1" noChangeArrowheads="1"/>
          </p:cNvSpPr>
          <p:nvPr>
            <p:ph type="title" idx="4294967295"/>
          </p:nvPr>
        </p:nvSpPr>
        <p:spPr>
          <a:xfrm>
            <a:off x="381000" y="647700"/>
            <a:ext cx="8229600" cy="571500"/>
          </a:xfrm>
        </p:spPr>
        <p:txBody>
          <a:bodyPr>
            <a:noAutofit/>
          </a:bodyPr>
          <a:lstStyle/>
          <a:p>
            <a:pPr algn="ctr" eaLnBrk="1" fontAlgn="auto" hangingPunct="1">
              <a:spcAft>
                <a:spcPts val="0"/>
              </a:spcAft>
              <a:defRPr/>
            </a:pPr>
            <a:r>
              <a:rPr lang="en-US" altLang="zh-TW" sz="3600" dirty="0">
                <a:solidFill>
                  <a:srgbClr val="000066"/>
                </a:solidFill>
                <a:ea typeface="新細明體" charset="-120"/>
              </a:rPr>
              <a:t>Whether to use </a:t>
            </a:r>
            <a:r>
              <a:rPr lang="en-US" altLang="zh-TW" sz="3600" i="1" dirty="0">
                <a:solidFill>
                  <a:srgbClr val="000066"/>
                </a:solidFill>
                <a:ea typeface="新細明體" charset="-120"/>
              </a:rPr>
              <a:t>z</a:t>
            </a:r>
            <a:r>
              <a:rPr lang="en-US" altLang="zh-TW" sz="3600" dirty="0">
                <a:solidFill>
                  <a:srgbClr val="000066"/>
                </a:solidFill>
                <a:ea typeface="新細明體" charset="-120"/>
              </a:rPr>
              <a:t> or </a:t>
            </a:r>
            <a:r>
              <a:rPr lang="en-US" altLang="zh-TW" sz="3600" i="1" dirty="0">
                <a:solidFill>
                  <a:srgbClr val="000066"/>
                </a:solidFill>
                <a:ea typeface="新細明體" charset="-120"/>
              </a:rPr>
              <a:t>t</a:t>
            </a:r>
          </a:p>
        </p:txBody>
      </p:sp>
      <p:sp>
        <p:nvSpPr>
          <p:cNvPr id="118788"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lstStyle/>
          <a:p>
            <a:pPr algn="ctr"/>
            <a:r>
              <a:rPr lang="en-US" altLang="zh-TW" sz="1200">
                <a:latin typeface="Arial" charset="0"/>
              </a:rPr>
              <a:t>Bluman, Chapter 8</a:t>
            </a:r>
          </a:p>
        </p:txBody>
      </p:sp>
      <p:pic>
        <p:nvPicPr>
          <p:cNvPr id="118789" name="Picture 3"/>
          <p:cNvPicPr>
            <a:picLocks noChangeAspect="1" noChangeArrowheads="1"/>
          </p:cNvPicPr>
          <p:nvPr/>
        </p:nvPicPr>
        <p:blipFill>
          <a:blip r:embed="rId3" cstate="print">
            <a:lum bright="-20000" contrast="30000"/>
          </a:blip>
          <a:srcRect l="35625" t="44000" r="16251" b="12000"/>
          <a:stretch>
            <a:fillRect/>
          </a:stretch>
        </p:blipFill>
        <p:spPr bwMode="auto">
          <a:xfrm>
            <a:off x="517525" y="1447800"/>
            <a:ext cx="8169275" cy="4538663"/>
          </a:xfrm>
          <a:prstGeom prst="rect">
            <a:avLst/>
          </a:prstGeom>
          <a:noFill/>
          <a:ln w="9525">
            <a:noFill/>
            <a:miter lim="800000"/>
            <a:headEnd/>
            <a:tailEnd/>
          </a:ln>
        </p:spPr>
      </p:pic>
    </p:spTree>
  </p:cSld>
  <p:clrMapOvr>
    <a:masterClrMapping/>
  </p:clrMapOvr>
  <p:transition spd="med">
    <p:pull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6</a:t>
            </a:fld>
            <a:endParaRPr lang="en-US" altLang="zh-TW"/>
          </a:p>
        </p:txBody>
      </p:sp>
      <p:pic>
        <p:nvPicPr>
          <p:cNvPr id="3" name="圖片 2"/>
          <p:cNvPicPr>
            <a:picLocks noChangeAspect="1"/>
          </p:cNvPicPr>
          <p:nvPr/>
        </p:nvPicPr>
        <p:blipFill rotWithShape="1">
          <a:blip r:embed="rId2"/>
          <a:srcRect l="12500" t="56296" r="32500" b="28148"/>
          <a:stretch/>
        </p:blipFill>
        <p:spPr>
          <a:xfrm>
            <a:off x="228600" y="76200"/>
            <a:ext cx="8458200" cy="1600200"/>
          </a:xfrm>
          <a:prstGeom prst="rect">
            <a:avLst/>
          </a:prstGeom>
        </p:spPr>
      </p:pic>
      <p:pic>
        <p:nvPicPr>
          <p:cNvPr id="51204" name="Picture 4" descr="http://www.taiwanlottery.com.tw/images/red107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76300"/>
            <a:ext cx="6667500" cy="444471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rotWithShape="1">
          <a:blip r:embed="rId4"/>
          <a:srcRect l="30123" t="43704" r="9584" b="35522"/>
          <a:stretch/>
        </p:blipFill>
        <p:spPr>
          <a:xfrm>
            <a:off x="301085" y="5047941"/>
            <a:ext cx="8313229" cy="1803132"/>
          </a:xfrm>
          <a:prstGeom prst="rect">
            <a:avLst/>
          </a:prstGeom>
        </p:spPr>
      </p:pic>
      <p:sp>
        <p:nvSpPr>
          <p:cNvPr id="4" name="矩形 3"/>
          <p:cNvSpPr/>
          <p:nvPr/>
        </p:nvSpPr>
        <p:spPr>
          <a:xfrm>
            <a:off x="5715000" y="5410200"/>
            <a:ext cx="2514600" cy="304800"/>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8282291"/>
      </p:ext>
    </p:extLst>
  </p:cSld>
  <p:clrMapOvr>
    <a:masterClrMapping/>
  </p:clrMapOvr>
  <p:transition spd="med">
    <p:pull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pPr>
              <a:defRPr/>
            </a:pPr>
            <a:fld id="{AD0C9FCE-FA97-47C9-AE7C-69C1CF5A3D5F}" type="slidenum">
              <a:rPr lang="zh-TW" altLang="en-US" smtClean="0"/>
              <a:pPr>
                <a:defRPr/>
              </a:pPr>
              <a:t>7</a:t>
            </a:fld>
            <a:endParaRPr lang="en-US" altLang="zh-TW"/>
          </a:p>
        </p:txBody>
      </p:sp>
      <p:pic>
        <p:nvPicPr>
          <p:cNvPr id="5" name="圖片 4"/>
          <p:cNvPicPr>
            <a:picLocks noChangeAspect="1"/>
          </p:cNvPicPr>
          <p:nvPr/>
        </p:nvPicPr>
        <p:blipFill rotWithShape="1">
          <a:blip r:embed="rId2"/>
          <a:srcRect l="20833" t="33703" r="27500" b="10000"/>
          <a:stretch/>
        </p:blipFill>
        <p:spPr>
          <a:xfrm>
            <a:off x="202592" y="152400"/>
            <a:ext cx="8454190" cy="5943600"/>
          </a:xfrm>
          <a:prstGeom prst="rect">
            <a:avLst/>
          </a:prstGeom>
        </p:spPr>
      </p:pic>
      <p:pic>
        <p:nvPicPr>
          <p:cNvPr id="48130" name="Picture 2" descr="p-asia-mob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275" y="609600"/>
            <a:ext cx="3443393" cy="36893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74336" y="6555647"/>
            <a:ext cx="4397664" cy="307777"/>
          </a:xfrm>
          <a:prstGeom prst="rect">
            <a:avLst/>
          </a:prstGeom>
        </p:spPr>
        <p:txBody>
          <a:bodyPr wrap="square">
            <a:spAutoFit/>
          </a:bodyPr>
          <a:lstStyle/>
          <a:p>
            <a:r>
              <a:rPr lang="zh-TW" altLang="en-US" sz="1400" dirty="0" smtClean="0"/>
              <a:t>資料來源：https</a:t>
            </a:r>
            <a:r>
              <a:rPr lang="zh-TW" altLang="en-US" sz="1400" dirty="0"/>
              <a:t>://www.urad.com.tw/16013001/</a:t>
            </a:r>
          </a:p>
        </p:txBody>
      </p:sp>
    </p:spTree>
    <p:extLst>
      <p:ext uri="{BB962C8B-B14F-4D97-AF65-F5344CB8AC3E}">
        <p14:creationId xmlns:p14="http://schemas.microsoft.com/office/powerpoint/2010/main" val="3398482689"/>
      </p:ext>
    </p:extLst>
  </p:cSld>
  <p:clrMapOvr>
    <a:masterClrMapping/>
  </p:clrMapOvr>
  <p:transition spd="med">
    <p:pull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D0C9FCE-FA97-47C9-AE7C-69C1CF5A3D5F}" type="slidenum">
              <a:rPr lang="zh-TW" altLang="en-US" smtClean="0"/>
              <a:pPr>
                <a:defRPr/>
              </a:pPr>
              <a:t>8</a:t>
            </a:fld>
            <a:endParaRPr lang="en-US" altLang="zh-TW"/>
          </a:p>
        </p:txBody>
      </p:sp>
      <p:pic>
        <p:nvPicPr>
          <p:cNvPr id="5" name="圖片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2000" contrast="52000"/>
                    </a14:imgEffect>
                  </a14:imgLayer>
                </a14:imgProps>
              </a:ext>
            </a:extLst>
          </a:blip>
          <a:srcRect l="22500" t="25186" r="29166" b="6666"/>
          <a:stretch/>
        </p:blipFill>
        <p:spPr>
          <a:xfrm>
            <a:off x="76200" y="136038"/>
            <a:ext cx="8915400" cy="6585437"/>
          </a:xfrm>
          <a:prstGeom prst="rect">
            <a:avLst/>
          </a:prstGeom>
        </p:spPr>
      </p:pic>
    </p:spTree>
    <p:extLst>
      <p:ext uri="{BB962C8B-B14F-4D97-AF65-F5344CB8AC3E}">
        <p14:creationId xmlns:p14="http://schemas.microsoft.com/office/powerpoint/2010/main" val="3748341966"/>
      </p:ext>
    </p:extLst>
  </p:cSld>
  <p:clrMapOvr>
    <a:masterClrMapping/>
  </p:clrMapOvr>
  <p:transition spd="med">
    <p:pull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D7A61F3F-28AC-4D75-BAC2-730639ABB437}" type="slidenum">
              <a:rPr lang="zh-TW" altLang="en-US" smtClean="0"/>
              <a:pPr>
                <a:defRPr/>
              </a:pPr>
              <a:t>9</a:t>
            </a:fld>
            <a:endParaRPr lang="en-US" altLang="zh-TW"/>
          </a:p>
        </p:txBody>
      </p:sp>
      <p:pic>
        <p:nvPicPr>
          <p:cNvPr id="49154" name="Picture 2" descr="https://www.urad.com.tw/wp-content/uploads/2016/01/12624069_461513227372476_355077489_n.jpg"/>
          <p:cNvPicPr>
            <a:picLocks noChangeAspect="1" noChangeArrowheads="1"/>
          </p:cNvPicPr>
          <p:nvPr/>
        </p:nvPicPr>
        <p:blipFill rotWithShape="1">
          <a:blip r:embed="rId2">
            <a:extLst>
              <a:ext uri="{28A0092B-C50C-407E-A947-70E740481C1C}">
                <a14:useLocalDpi xmlns:a14="http://schemas.microsoft.com/office/drawing/2010/main" val="0"/>
              </a:ext>
            </a:extLst>
          </a:blip>
          <a:srcRect b="53448"/>
          <a:stretch/>
        </p:blipFill>
        <p:spPr bwMode="auto">
          <a:xfrm>
            <a:off x="-76200" y="417945"/>
            <a:ext cx="5995066" cy="5746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urad.com.tw/wp-content/uploads/2016/01/12624069_461513227372476_355077489_n.jpg"/>
          <p:cNvPicPr>
            <a:picLocks noChangeAspect="1" noChangeArrowheads="1"/>
          </p:cNvPicPr>
          <p:nvPr/>
        </p:nvPicPr>
        <p:blipFill rotWithShape="1">
          <a:blip r:embed="rId2">
            <a:extLst>
              <a:ext uri="{28A0092B-C50C-407E-A947-70E740481C1C}">
                <a14:useLocalDpi xmlns:a14="http://schemas.microsoft.com/office/drawing/2010/main" val="0"/>
              </a:ext>
            </a:extLst>
          </a:blip>
          <a:srcRect l="4734" t="33908" r="4142" b="1926"/>
          <a:stretch/>
        </p:blipFill>
        <p:spPr bwMode="auto">
          <a:xfrm>
            <a:off x="5029200" y="473075"/>
            <a:ext cx="4309241" cy="62484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4336" y="6555647"/>
            <a:ext cx="4397664" cy="307777"/>
          </a:xfrm>
          <a:prstGeom prst="rect">
            <a:avLst/>
          </a:prstGeom>
        </p:spPr>
        <p:txBody>
          <a:bodyPr wrap="square">
            <a:spAutoFit/>
          </a:bodyPr>
          <a:lstStyle/>
          <a:p>
            <a:r>
              <a:rPr lang="zh-TW" altLang="en-US" sz="1400" dirty="0" smtClean="0"/>
              <a:t>資料來源：https</a:t>
            </a:r>
            <a:r>
              <a:rPr lang="zh-TW" altLang="en-US" sz="1400" dirty="0"/>
              <a:t>://www.urad.com.tw/16013001/</a:t>
            </a:r>
          </a:p>
        </p:txBody>
      </p:sp>
    </p:spTree>
    <p:extLst>
      <p:ext uri="{BB962C8B-B14F-4D97-AF65-F5344CB8AC3E}">
        <p14:creationId xmlns:p14="http://schemas.microsoft.com/office/powerpoint/2010/main" val="2550894687"/>
      </p:ext>
    </p:extLst>
  </p:cSld>
  <p:clrMapOvr>
    <a:masterClrMapping/>
  </p:clrMapOvr>
  <p:transition spd="med">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17689</TotalTime>
  <Words>2136</Words>
  <Application>Microsoft Office PowerPoint</Application>
  <PresentationFormat>如螢幕大小 (4:3)</PresentationFormat>
  <Paragraphs>466</Paragraphs>
  <Slides>57</Slides>
  <Notes>3</Notes>
  <HiddenSlides>0</HiddenSlides>
  <MMClips>0</MMClips>
  <ScaleCrop>false</ScaleCrop>
  <HeadingPairs>
    <vt:vector size="8" baseType="variant">
      <vt:variant>
        <vt:lpstr>使用字型</vt:lpstr>
      </vt:variant>
      <vt:variant>
        <vt:i4>20</vt:i4>
      </vt:variant>
      <vt:variant>
        <vt:lpstr>佈景主題</vt:lpstr>
      </vt:variant>
      <vt:variant>
        <vt:i4>2</vt:i4>
      </vt:variant>
      <vt:variant>
        <vt:lpstr>內嵌 OLE 伺服程式</vt:lpstr>
      </vt:variant>
      <vt:variant>
        <vt:i4>1</vt:i4>
      </vt:variant>
      <vt:variant>
        <vt:lpstr>投影片標題</vt:lpstr>
      </vt:variant>
      <vt:variant>
        <vt:i4>57</vt:i4>
      </vt:variant>
    </vt:vector>
  </HeadingPairs>
  <TitlesOfParts>
    <vt:vector size="80" baseType="lpstr">
      <vt:lpstr>Arial Unicode MS</vt:lpstr>
      <vt:lpstr>細明體</vt:lpstr>
      <vt:lpstr>華康中黑體</vt:lpstr>
      <vt:lpstr>華康粗黑體</vt:lpstr>
      <vt:lpstr>微軟正黑體</vt:lpstr>
      <vt:lpstr>新細明體</vt:lpstr>
      <vt:lpstr>標楷體</vt:lpstr>
      <vt:lpstr>Arial</vt:lpstr>
      <vt:lpstr>Arial Narrow</vt:lpstr>
      <vt:lpstr>Arial Rounded MT Bold</vt:lpstr>
      <vt:lpstr>Calibri</vt:lpstr>
      <vt:lpstr>Cambria Math</vt:lpstr>
      <vt:lpstr>Constantia</vt:lpstr>
      <vt:lpstr>Symbol</vt:lpstr>
      <vt:lpstr>Tahoma</vt:lpstr>
      <vt:lpstr>Times New Roman</vt:lpstr>
      <vt:lpstr>Verdana</vt:lpstr>
      <vt:lpstr>Webdings</vt:lpstr>
      <vt:lpstr>Wingdings</vt:lpstr>
      <vt:lpstr>Wingdings 2</vt:lpstr>
      <vt:lpstr>1_Blends</vt:lpstr>
      <vt:lpstr>流線</vt:lpstr>
      <vt:lpstr>Equation</vt:lpstr>
      <vt:lpstr>統計學(2)</vt:lpstr>
      <vt:lpstr>Introduction</vt:lpstr>
      <vt:lpstr>PowerPoint 簡報</vt:lpstr>
      <vt:lpstr>解決統計問題的五大步驟</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課程資訊</vt:lpstr>
      <vt:lpstr>重要訊息</vt:lpstr>
      <vt:lpstr>資訊管理系大學部核心能力</vt:lpstr>
      <vt:lpstr>Assurance of Learning  (AoL for BS in IM)</vt:lpstr>
      <vt:lpstr>AoL for Statistics(2)</vt:lpstr>
      <vt:lpstr>PowerPoint 簡報</vt:lpstr>
      <vt:lpstr>PowerPoint 簡報</vt:lpstr>
      <vt:lpstr>Introduction to  bell-shaped distribution</vt:lpstr>
      <vt:lpstr>The Normal Distribution - Families</vt:lpstr>
      <vt:lpstr>Normal Distributions</vt:lpstr>
      <vt:lpstr> 一般常態分配的標準化</vt:lpstr>
      <vt:lpstr>Area under the Standard Normal Distribution Curve</vt:lpstr>
      <vt:lpstr>Area under the Standard Normal Distribution Curve</vt:lpstr>
      <vt:lpstr>Area under the Standard Normal Distribution Curve</vt:lpstr>
      <vt:lpstr>Exercise</vt:lpstr>
      <vt:lpstr>The t distribution</vt:lpstr>
      <vt:lpstr>Degrees of Freedom</vt:lpstr>
      <vt:lpstr>PowerPoint 簡報</vt:lpstr>
      <vt:lpstr>Exercise</vt:lpstr>
      <vt:lpstr>Hypothesis Tests </vt:lpstr>
      <vt:lpstr>Hypothesis Testing</vt:lpstr>
      <vt:lpstr>Two hypothesis</vt:lpstr>
      <vt:lpstr>統計假設檢定概念</vt:lpstr>
      <vt:lpstr>統計假設檢定概念</vt:lpstr>
      <vt:lpstr>統計假設檢定概念</vt:lpstr>
      <vt:lpstr>Situation A</vt:lpstr>
      <vt:lpstr>Situation B</vt:lpstr>
      <vt:lpstr>Situation C</vt:lpstr>
      <vt:lpstr>PowerPoint 簡報</vt:lpstr>
      <vt:lpstr>PowerPoint 簡報</vt:lpstr>
      <vt:lpstr>Example 8-1</vt:lpstr>
      <vt:lpstr>Hypothesis Testing</vt:lpstr>
      <vt:lpstr>Hypothesis Testing</vt:lpstr>
      <vt:lpstr>Hypothesis Testing</vt:lpstr>
      <vt:lpstr>Hypothesis Testing</vt:lpstr>
      <vt:lpstr>Hypothesis Testing</vt:lpstr>
      <vt:lpstr>Obtain critical value</vt:lpstr>
      <vt:lpstr>PowerPoint 簡報</vt:lpstr>
      <vt:lpstr>PowerPoint 簡報</vt:lpstr>
      <vt:lpstr>Hypothesis Testing</vt:lpstr>
      <vt:lpstr>Hypothesis Testing</vt:lpstr>
      <vt:lpstr>統計假設檢定概念</vt:lpstr>
      <vt:lpstr>Whether to use z or t</vt:lpstr>
    </vt:vector>
  </TitlesOfParts>
  <Company>Addison Wesley 2008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WJChang</dc:creator>
  <cp:lastModifiedBy>Windows 使用者</cp:lastModifiedBy>
  <cp:revision>439</cp:revision>
  <cp:lastPrinted>2018-02-27T00:38:53Z</cp:lastPrinted>
  <dcterms:created xsi:type="dcterms:W3CDTF">2000-06-05T14:57:27Z</dcterms:created>
  <dcterms:modified xsi:type="dcterms:W3CDTF">2018-02-27T00:49:55Z</dcterms:modified>
</cp:coreProperties>
</file>